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94" r:id="rId3"/>
    <p:sldId id="337" r:id="rId4"/>
    <p:sldId id="356" r:id="rId5"/>
    <p:sldId id="352" r:id="rId6"/>
    <p:sldId id="338" r:id="rId7"/>
    <p:sldId id="326" r:id="rId8"/>
    <p:sldId id="350" r:id="rId9"/>
    <p:sldId id="339" r:id="rId10"/>
    <p:sldId id="329" r:id="rId11"/>
    <p:sldId id="293" r:id="rId12"/>
    <p:sldId id="342" r:id="rId13"/>
    <p:sldId id="358" r:id="rId14"/>
    <p:sldId id="323" r:id="rId15"/>
    <p:sldId id="328" r:id="rId16"/>
    <p:sldId id="327" r:id="rId17"/>
    <p:sldId id="359" r:id="rId18"/>
    <p:sldId id="344" r:id="rId19"/>
    <p:sldId id="353" r:id="rId20"/>
    <p:sldId id="313" r:id="rId21"/>
    <p:sldId id="348" r:id="rId22"/>
    <p:sldId id="347" r:id="rId23"/>
    <p:sldId id="333" r:id="rId24"/>
    <p:sldId id="355" r:id="rId25"/>
    <p:sldId id="334" r:id="rId26"/>
    <p:sldId id="335" r:id="rId27"/>
    <p:sldId id="336" r:id="rId28"/>
    <p:sldId id="314" r:id="rId29"/>
    <p:sldId id="349" r:id="rId30"/>
    <p:sldId id="351" r:id="rId31"/>
    <p:sldId id="321" r:id="rId32"/>
    <p:sldId id="357" r:id="rId33"/>
    <p:sldId id="264" r:id="rId34"/>
  </p:sldIdLst>
  <p:sldSz cx="9144000" cy="6858000" type="screen4x3"/>
  <p:notesSz cx="6797675" cy="9928225"/>
  <p:defaultTextStyle>
    <a:defPPr>
      <a:defRPr lang="en-US"/>
    </a:defPPr>
    <a:lvl1pPr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68313" indent="-111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38213" indent="-238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408113" indent="-365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78013" indent="-492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EFB200C2-7AA8-4377-81AF-FF89A4F94B86}">
          <p14:sldIdLst>
            <p14:sldId id="256"/>
            <p14:sldId id="294"/>
            <p14:sldId id="337"/>
            <p14:sldId id="356"/>
            <p14:sldId id="352"/>
            <p14:sldId id="338"/>
            <p14:sldId id="326"/>
            <p14:sldId id="350"/>
            <p14:sldId id="339"/>
            <p14:sldId id="329"/>
            <p14:sldId id="293"/>
            <p14:sldId id="342"/>
            <p14:sldId id="358"/>
            <p14:sldId id="323"/>
            <p14:sldId id="328"/>
            <p14:sldId id="327"/>
            <p14:sldId id="359"/>
            <p14:sldId id="344"/>
            <p14:sldId id="353"/>
            <p14:sldId id="313"/>
            <p14:sldId id="348"/>
            <p14:sldId id="347"/>
            <p14:sldId id="333"/>
            <p14:sldId id="355"/>
            <p14:sldId id="334"/>
            <p14:sldId id="335"/>
            <p14:sldId id="336"/>
            <p14:sldId id="314"/>
            <p14:sldId id="349"/>
            <p14:sldId id="351"/>
            <p14:sldId id="321"/>
            <p14:sldId id="357"/>
            <p14:sldId id="264"/>
          </p14:sldIdLst>
        </p14:section>
        <p14:section name="Untitled Section" id="{475C5116-C015-485F-A293-C8C19A08106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808" autoAdjust="0"/>
    <p:restoredTop sz="77157" autoAdjust="0"/>
  </p:normalViewPr>
  <p:slideViewPr>
    <p:cSldViewPr snapToGrid="0" snapToObjects="1">
      <p:cViewPr varScale="1">
        <p:scale>
          <a:sx n="69" d="100"/>
          <a:sy n="69" d="100"/>
        </p:scale>
        <p:origin x="203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A689D7-E5B0-4606-848D-493E59CEF569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D2531A-3E1A-4C76-AFF6-D734F12D365F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lv-LV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Klimata pārmaiņas</a:t>
          </a:r>
          <a:endParaRPr lang="en-US" sz="1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5B25E27-3AC4-4DB8-9C3C-52F56DB28915}" type="parTrans" cxnId="{FC6D73E5-5752-438A-8A61-83A2D2534781}">
      <dgm:prSet/>
      <dgm:spPr/>
      <dgm:t>
        <a:bodyPr/>
        <a:lstStyle/>
        <a:p>
          <a:endParaRPr lang="en-US"/>
        </a:p>
      </dgm:t>
    </dgm:pt>
    <dgm:pt modelId="{AFDFD5B9-2EFD-416C-B31A-5CA29EB18D90}" type="sibTrans" cxnId="{FC6D73E5-5752-438A-8A61-83A2D2534781}">
      <dgm:prSet/>
      <dgm:spPr/>
      <dgm:t>
        <a:bodyPr/>
        <a:lstStyle/>
        <a:p>
          <a:endParaRPr lang="en-US"/>
        </a:p>
      </dgm:t>
    </dgm:pt>
    <dgm:pt modelId="{A83A5954-E00C-43B7-B1AA-188CB4D8E122}">
      <dgm:prSet phldrT="[Text]" custT="1"/>
      <dgm:spPr/>
      <dgm:t>
        <a:bodyPr/>
        <a:lstStyle/>
        <a:p>
          <a:r>
            <a:rPr lang="lv-LV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Reģionālā attīstība</a:t>
          </a:r>
        </a:p>
      </dgm:t>
    </dgm:pt>
    <dgm:pt modelId="{CC6A0195-91F6-4C96-880C-E92E1555A55B}" type="parTrans" cxnId="{A29D3D84-0E82-4AD5-9CF5-D16CAA13E45A}">
      <dgm:prSet/>
      <dgm:spPr/>
      <dgm:t>
        <a:bodyPr/>
        <a:lstStyle/>
        <a:p>
          <a:endParaRPr lang="en-US"/>
        </a:p>
      </dgm:t>
    </dgm:pt>
    <dgm:pt modelId="{67C6BBA1-F404-42F6-81A9-55235DA92D0D}" type="sibTrans" cxnId="{A29D3D84-0E82-4AD5-9CF5-D16CAA13E45A}">
      <dgm:prSet/>
      <dgm:spPr/>
      <dgm:t>
        <a:bodyPr/>
        <a:lstStyle/>
        <a:p>
          <a:endParaRPr lang="en-US"/>
        </a:p>
      </dgm:t>
    </dgm:pt>
    <dgm:pt modelId="{1C8DEF5B-67FF-4A8C-AE9D-1A5291077E56}">
      <dgm:prSet phldrT="[Text]" custT="1"/>
      <dgm:spPr/>
      <dgm:t>
        <a:bodyPr/>
        <a:lstStyle/>
        <a:p>
          <a:r>
            <a:rPr lang="lv-LV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Vides aizsardzība</a:t>
          </a:r>
        </a:p>
      </dgm:t>
    </dgm:pt>
    <dgm:pt modelId="{FB545834-7476-402B-B19E-6514690A3E9A}" type="parTrans" cxnId="{266553B1-A7C9-4625-AFA0-28A976058B5F}">
      <dgm:prSet/>
      <dgm:spPr/>
      <dgm:t>
        <a:bodyPr/>
        <a:lstStyle/>
        <a:p>
          <a:endParaRPr lang="en-US"/>
        </a:p>
      </dgm:t>
    </dgm:pt>
    <dgm:pt modelId="{B319C411-D622-4062-9ED9-760CCBC29E53}" type="sibTrans" cxnId="{266553B1-A7C9-4625-AFA0-28A976058B5F}">
      <dgm:prSet/>
      <dgm:spPr/>
      <dgm:t>
        <a:bodyPr/>
        <a:lstStyle/>
        <a:p>
          <a:endParaRPr lang="en-US"/>
        </a:p>
      </dgm:t>
    </dgm:pt>
    <dgm:pt modelId="{8F4069C0-9467-4CDB-A718-B19BDFC6357B}">
      <dgm:prSet phldrT="[Text]" custT="1"/>
      <dgm:spPr/>
      <dgm:t>
        <a:bodyPr/>
        <a:lstStyle/>
        <a:p>
          <a:r>
            <a:rPr lang="lv-LV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Mežsaimniecība</a:t>
          </a:r>
        </a:p>
      </dgm:t>
    </dgm:pt>
    <dgm:pt modelId="{E7B3C194-D247-4E05-9313-9D951F942EA6}" type="parTrans" cxnId="{A9CBD954-AAE4-4F02-85EA-3EC01D383E62}">
      <dgm:prSet/>
      <dgm:spPr/>
      <dgm:t>
        <a:bodyPr/>
        <a:lstStyle/>
        <a:p>
          <a:endParaRPr lang="en-US"/>
        </a:p>
      </dgm:t>
    </dgm:pt>
    <dgm:pt modelId="{D2B05422-B4BE-4663-85F4-87EEB1480F1A}" type="sibTrans" cxnId="{A9CBD954-AAE4-4F02-85EA-3EC01D383E62}">
      <dgm:prSet/>
      <dgm:spPr/>
      <dgm:t>
        <a:bodyPr/>
        <a:lstStyle/>
        <a:p>
          <a:endParaRPr lang="en-US"/>
        </a:p>
      </dgm:t>
    </dgm:pt>
    <dgm:pt modelId="{A8360429-F36F-4F24-966B-429B045E8588}">
      <dgm:prSet phldrT="[Text]" custT="1"/>
      <dgm:spPr/>
      <dgm:t>
        <a:bodyPr/>
        <a:lstStyle/>
        <a:p>
          <a:r>
            <a:rPr lang="lv-LV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Lauksaimniecība</a:t>
          </a:r>
        </a:p>
      </dgm:t>
    </dgm:pt>
    <dgm:pt modelId="{6B470264-3056-4AE4-A591-704E572D0B26}" type="parTrans" cxnId="{007EF0AD-BAF9-4073-920E-E25483D97E24}">
      <dgm:prSet/>
      <dgm:spPr/>
      <dgm:t>
        <a:bodyPr/>
        <a:lstStyle/>
        <a:p>
          <a:endParaRPr lang="en-US"/>
        </a:p>
      </dgm:t>
    </dgm:pt>
    <dgm:pt modelId="{E4CA8BA3-DAC5-413A-9FBA-DD620BE02774}" type="sibTrans" cxnId="{007EF0AD-BAF9-4073-920E-E25483D97E24}">
      <dgm:prSet/>
      <dgm:spPr/>
      <dgm:t>
        <a:bodyPr/>
        <a:lstStyle/>
        <a:p>
          <a:endParaRPr lang="en-US"/>
        </a:p>
      </dgm:t>
    </dgm:pt>
    <dgm:pt modelId="{E6A7B22A-FF84-4C0D-92D6-50B1B51FC500}">
      <dgm:prSet phldrT="[Text]" custT="1"/>
      <dgm:spPr/>
      <dgm:t>
        <a:bodyPr/>
        <a:lstStyle/>
        <a:p>
          <a:r>
            <a:rPr lang="lv-LV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Pilsētvide un apdzīvotība</a:t>
          </a:r>
        </a:p>
      </dgm:t>
    </dgm:pt>
    <dgm:pt modelId="{4B16C5BC-EC0E-48B6-BE46-772872EB89D6}" type="parTrans" cxnId="{1D86A411-4DD2-4853-90F0-4D9A82475099}">
      <dgm:prSet/>
      <dgm:spPr/>
      <dgm:t>
        <a:bodyPr/>
        <a:lstStyle/>
        <a:p>
          <a:endParaRPr lang="en-US"/>
        </a:p>
      </dgm:t>
    </dgm:pt>
    <dgm:pt modelId="{C860D359-C424-46D4-9C26-CD270EADC125}" type="sibTrans" cxnId="{1D86A411-4DD2-4853-90F0-4D9A82475099}">
      <dgm:prSet/>
      <dgm:spPr/>
      <dgm:t>
        <a:bodyPr/>
        <a:lstStyle/>
        <a:p>
          <a:endParaRPr lang="en-US"/>
        </a:p>
      </dgm:t>
    </dgm:pt>
    <dgm:pt modelId="{0018A4EE-754E-4AE8-8B8B-39E438BFCD95}">
      <dgm:prSet phldrT="[Text]" custT="1"/>
      <dgm:spPr/>
      <dgm:t>
        <a:bodyPr/>
        <a:lstStyle/>
        <a:p>
          <a:r>
            <a:rPr lang="lv-LV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Transporta infrastruktūra</a:t>
          </a:r>
        </a:p>
      </dgm:t>
    </dgm:pt>
    <dgm:pt modelId="{7A896018-764B-4E64-A2B7-94B3F45A75A9}" type="parTrans" cxnId="{963E12A1-4C77-4BEA-9E00-E82BC794BC41}">
      <dgm:prSet/>
      <dgm:spPr/>
      <dgm:t>
        <a:bodyPr/>
        <a:lstStyle/>
        <a:p>
          <a:endParaRPr lang="en-US"/>
        </a:p>
      </dgm:t>
    </dgm:pt>
    <dgm:pt modelId="{9132E468-2755-4D41-B079-AA5ECB0B8E00}" type="sibTrans" cxnId="{963E12A1-4C77-4BEA-9E00-E82BC794BC41}">
      <dgm:prSet/>
      <dgm:spPr/>
      <dgm:t>
        <a:bodyPr/>
        <a:lstStyle/>
        <a:p>
          <a:endParaRPr lang="en-US"/>
        </a:p>
      </dgm:t>
    </dgm:pt>
    <dgm:pt modelId="{71161700-5293-4B65-8A66-1165E6F75AAA}">
      <dgm:prSet/>
      <dgm:spPr/>
      <dgm:t>
        <a:bodyPr/>
        <a:lstStyle/>
        <a:p>
          <a:r>
            <a:rPr lang="lv-LV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Enerģētika</a:t>
          </a:r>
          <a:endParaRPr lang="en-US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EE20A9A-D3D4-4DD3-A5AD-6ED63D12DE45}" type="parTrans" cxnId="{94BFF29A-E64E-4657-A477-DB65E11ACEC8}">
      <dgm:prSet/>
      <dgm:spPr/>
      <dgm:t>
        <a:bodyPr/>
        <a:lstStyle/>
        <a:p>
          <a:endParaRPr lang="en-US"/>
        </a:p>
      </dgm:t>
    </dgm:pt>
    <dgm:pt modelId="{646CECF5-40F1-4EB4-90F3-106E8353E270}" type="sibTrans" cxnId="{94BFF29A-E64E-4657-A477-DB65E11ACEC8}">
      <dgm:prSet/>
      <dgm:spPr/>
      <dgm:t>
        <a:bodyPr/>
        <a:lstStyle/>
        <a:p>
          <a:endParaRPr lang="en-US"/>
        </a:p>
      </dgm:t>
    </dgm:pt>
    <dgm:pt modelId="{1B3F6339-F137-4EC9-AE02-BE7077C25A7C}" type="pres">
      <dgm:prSet presAssocID="{6AA689D7-E5B0-4606-848D-493E59CEF56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B082C17-EFBF-4B99-BCA3-7F1DB7FDD7DC}" type="pres">
      <dgm:prSet presAssocID="{A83A5954-E00C-43B7-B1AA-188CB4D8E122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B06802-400E-4E2A-8B7B-75220E6941AF}" type="pres">
      <dgm:prSet presAssocID="{A83A5954-E00C-43B7-B1AA-188CB4D8E122}" presName="spNode" presStyleCnt="0"/>
      <dgm:spPr/>
    </dgm:pt>
    <dgm:pt modelId="{4416C2C4-2FEE-428E-B354-4CAF74892282}" type="pres">
      <dgm:prSet presAssocID="{67C6BBA1-F404-42F6-81A9-55235DA92D0D}" presName="sibTrans" presStyleLbl="sibTrans1D1" presStyleIdx="0" presStyleCnt="8"/>
      <dgm:spPr/>
      <dgm:t>
        <a:bodyPr/>
        <a:lstStyle/>
        <a:p>
          <a:endParaRPr lang="en-US"/>
        </a:p>
      </dgm:t>
    </dgm:pt>
    <dgm:pt modelId="{2F9E04D6-90C4-4220-9459-0087FF8930C3}" type="pres">
      <dgm:prSet presAssocID="{1C8DEF5B-67FF-4A8C-AE9D-1A5291077E56}" presName="node" presStyleLbl="node1" presStyleIdx="1" presStyleCnt="8" custRadScaleRad="101350" custRadScaleInc="35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BEB4B0-68D6-4CCA-AEBE-8437E4BE54C4}" type="pres">
      <dgm:prSet presAssocID="{1C8DEF5B-67FF-4A8C-AE9D-1A5291077E56}" presName="spNode" presStyleCnt="0"/>
      <dgm:spPr/>
    </dgm:pt>
    <dgm:pt modelId="{F5B1A4BA-F8F6-4ACD-AEAE-0DAD30863E10}" type="pres">
      <dgm:prSet presAssocID="{B319C411-D622-4062-9ED9-760CCBC29E53}" presName="sibTrans" presStyleLbl="sibTrans1D1" presStyleIdx="1" presStyleCnt="8"/>
      <dgm:spPr/>
      <dgm:t>
        <a:bodyPr/>
        <a:lstStyle/>
        <a:p>
          <a:endParaRPr lang="en-US"/>
        </a:p>
      </dgm:t>
    </dgm:pt>
    <dgm:pt modelId="{6AD11404-3331-4881-AE69-EFFEC5D76C8F}" type="pres">
      <dgm:prSet presAssocID="{71D2531A-3E1A-4C76-AFF6-D734F12D365F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E3CC86-CE73-48FC-ACE4-E75447EF1E0E}" type="pres">
      <dgm:prSet presAssocID="{71D2531A-3E1A-4C76-AFF6-D734F12D365F}" presName="spNode" presStyleCnt="0"/>
      <dgm:spPr/>
    </dgm:pt>
    <dgm:pt modelId="{8C720FBA-D5BE-491B-8C51-01C3CB795925}" type="pres">
      <dgm:prSet presAssocID="{AFDFD5B9-2EFD-416C-B31A-5CA29EB18D90}" presName="sibTrans" presStyleLbl="sibTrans1D1" presStyleIdx="2" presStyleCnt="8"/>
      <dgm:spPr/>
      <dgm:t>
        <a:bodyPr/>
        <a:lstStyle/>
        <a:p>
          <a:endParaRPr lang="en-US"/>
        </a:p>
      </dgm:t>
    </dgm:pt>
    <dgm:pt modelId="{5C59F412-5C3D-4AA7-ABAA-28ED75453E0E}" type="pres">
      <dgm:prSet presAssocID="{71161700-5293-4B65-8A66-1165E6F75AAA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D35B335F-09A5-43F1-9AB7-7F2650A866B2}" type="pres">
      <dgm:prSet presAssocID="{71161700-5293-4B65-8A66-1165E6F75AAA}" presName="spNode" presStyleCnt="0"/>
      <dgm:spPr/>
    </dgm:pt>
    <dgm:pt modelId="{04E9613C-D14B-40D0-A749-0BE23F3E4E70}" type="pres">
      <dgm:prSet presAssocID="{646CECF5-40F1-4EB4-90F3-106E8353E270}" presName="sibTrans" presStyleLbl="sibTrans1D1" presStyleIdx="3" presStyleCnt="8"/>
      <dgm:spPr/>
      <dgm:t>
        <a:bodyPr/>
        <a:lstStyle/>
        <a:p>
          <a:endParaRPr lang="lv-LV"/>
        </a:p>
      </dgm:t>
    </dgm:pt>
    <dgm:pt modelId="{A2DD93E3-F5F0-4832-9CF3-C661B8E8DE17}" type="pres">
      <dgm:prSet presAssocID="{8F4069C0-9467-4CDB-A718-B19BDFC6357B}" presName="node" presStyleLbl="node1" presStyleIdx="4" presStyleCnt="8" custScaleX="1348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CC20C5-CAE4-457E-8378-94CF233AEBA1}" type="pres">
      <dgm:prSet presAssocID="{8F4069C0-9467-4CDB-A718-B19BDFC6357B}" presName="spNode" presStyleCnt="0"/>
      <dgm:spPr/>
    </dgm:pt>
    <dgm:pt modelId="{63A69B3D-2794-476F-B3FD-25F85F0F79DC}" type="pres">
      <dgm:prSet presAssocID="{D2B05422-B4BE-4663-85F4-87EEB1480F1A}" presName="sibTrans" presStyleLbl="sibTrans1D1" presStyleIdx="4" presStyleCnt="8"/>
      <dgm:spPr/>
      <dgm:t>
        <a:bodyPr/>
        <a:lstStyle/>
        <a:p>
          <a:endParaRPr lang="en-US"/>
        </a:p>
      </dgm:t>
    </dgm:pt>
    <dgm:pt modelId="{A7191F48-C1AA-4E95-A30C-82DC7D3422E8}" type="pres">
      <dgm:prSet presAssocID="{A8360429-F36F-4F24-966B-429B045E8588}" presName="node" presStyleLbl="node1" presStyleIdx="5" presStyleCnt="8" custScaleX="1365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F2386A-2DBB-42EE-8458-A79A06BEF83A}" type="pres">
      <dgm:prSet presAssocID="{A8360429-F36F-4F24-966B-429B045E8588}" presName="spNode" presStyleCnt="0"/>
      <dgm:spPr/>
    </dgm:pt>
    <dgm:pt modelId="{215B4A4E-4A4C-4425-B6D7-896ECAA681E9}" type="pres">
      <dgm:prSet presAssocID="{E4CA8BA3-DAC5-413A-9FBA-DD620BE02774}" presName="sibTrans" presStyleLbl="sibTrans1D1" presStyleIdx="5" presStyleCnt="8"/>
      <dgm:spPr/>
      <dgm:t>
        <a:bodyPr/>
        <a:lstStyle/>
        <a:p>
          <a:endParaRPr lang="en-US"/>
        </a:p>
      </dgm:t>
    </dgm:pt>
    <dgm:pt modelId="{291D0813-41B3-4237-9AAC-00BDAD952A7A}" type="pres">
      <dgm:prSet presAssocID="{E6A7B22A-FF84-4C0D-92D6-50B1B51FC500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ECBA0A-DFEF-4635-8B3C-B0AE35508CEA}" type="pres">
      <dgm:prSet presAssocID="{E6A7B22A-FF84-4C0D-92D6-50B1B51FC500}" presName="spNode" presStyleCnt="0"/>
      <dgm:spPr/>
    </dgm:pt>
    <dgm:pt modelId="{A28414B4-7B10-4F89-8187-234AF7350003}" type="pres">
      <dgm:prSet presAssocID="{C860D359-C424-46D4-9C26-CD270EADC125}" presName="sibTrans" presStyleLbl="sibTrans1D1" presStyleIdx="6" presStyleCnt="8"/>
      <dgm:spPr/>
      <dgm:t>
        <a:bodyPr/>
        <a:lstStyle/>
        <a:p>
          <a:endParaRPr lang="en-US"/>
        </a:p>
      </dgm:t>
    </dgm:pt>
    <dgm:pt modelId="{3D8BB739-77AA-4AF4-8B46-1126D1C9749C}" type="pres">
      <dgm:prSet presAssocID="{0018A4EE-754E-4AE8-8B8B-39E438BFCD95}" presName="node" presStyleLbl="node1" presStyleIdx="7" presStyleCnt="8" custScaleX="1161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2E9F67-ECBE-4FDE-B4D5-F45962DAD332}" type="pres">
      <dgm:prSet presAssocID="{0018A4EE-754E-4AE8-8B8B-39E438BFCD95}" presName="spNode" presStyleCnt="0"/>
      <dgm:spPr/>
    </dgm:pt>
    <dgm:pt modelId="{4709C92F-7919-4F1E-A516-B3FBA8A771D2}" type="pres">
      <dgm:prSet presAssocID="{9132E468-2755-4D41-B079-AA5ECB0B8E00}" presName="sibTrans" presStyleLbl="sibTrans1D1" presStyleIdx="7" presStyleCnt="8"/>
      <dgm:spPr/>
      <dgm:t>
        <a:bodyPr/>
        <a:lstStyle/>
        <a:p>
          <a:endParaRPr lang="en-US"/>
        </a:p>
      </dgm:t>
    </dgm:pt>
  </dgm:ptLst>
  <dgm:cxnLst>
    <dgm:cxn modelId="{A8514AB4-0A3C-43B1-BAF9-527E934E8D7D}" type="presOf" srcId="{1C8DEF5B-67FF-4A8C-AE9D-1A5291077E56}" destId="{2F9E04D6-90C4-4220-9459-0087FF8930C3}" srcOrd="0" destOrd="0" presId="urn:microsoft.com/office/officeart/2005/8/layout/cycle6"/>
    <dgm:cxn modelId="{B25CCF1C-4249-49D3-9325-7AB65A8416D4}" type="presOf" srcId="{AFDFD5B9-2EFD-416C-B31A-5CA29EB18D90}" destId="{8C720FBA-D5BE-491B-8C51-01C3CB795925}" srcOrd="0" destOrd="0" presId="urn:microsoft.com/office/officeart/2005/8/layout/cycle6"/>
    <dgm:cxn modelId="{266553B1-A7C9-4625-AFA0-28A976058B5F}" srcId="{6AA689D7-E5B0-4606-848D-493E59CEF569}" destId="{1C8DEF5B-67FF-4A8C-AE9D-1A5291077E56}" srcOrd="1" destOrd="0" parTransId="{FB545834-7476-402B-B19E-6514690A3E9A}" sibTransId="{B319C411-D622-4062-9ED9-760CCBC29E53}"/>
    <dgm:cxn modelId="{05632AEF-FF3A-4C8C-9A9B-C5577A84E19C}" type="presOf" srcId="{A8360429-F36F-4F24-966B-429B045E8588}" destId="{A7191F48-C1AA-4E95-A30C-82DC7D3422E8}" srcOrd="0" destOrd="0" presId="urn:microsoft.com/office/officeart/2005/8/layout/cycle6"/>
    <dgm:cxn modelId="{6251F013-9265-4AF2-AB96-00469F45E40A}" type="presOf" srcId="{A83A5954-E00C-43B7-B1AA-188CB4D8E122}" destId="{1B082C17-EFBF-4B99-BCA3-7F1DB7FDD7DC}" srcOrd="0" destOrd="0" presId="urn:microsoft.com/office/officeart/2005/8/layout/cycle6"/>
    <dgm:cxn modelId="{007EF0AD-BAF9-4073-920E-E25483D97E24}" srcId="{6AA689D7-E5B0-4606-848D-493E59CEF569}" destId="{A8360429-F36F-4F24-966B-429B045E8588}" srcOrd="5" destOrd="0" parTransId="{6B470264-3056-4AE4-A591-704E572D0B26}" sibTransId="{E4CA8BA3-DAC5-413A-9FBA-DD620BE02774}"/>
    <dgm:cxn modelId="{A9CBD954-AAE4-4F02-85EA-3EC01D383E62}" srcId="{6AA689D7-E5B0-4606-848D-493E59CEF569}" destId="{8F4069C0-9467-4CDB-A718-B19BDFC6357B}" srcOrd="4" destOrd="0" parTransId="{E7B3C194-D247-4E05-9313-9D951F942EA6}" sibTransId="{D2B05422-B4BE-4663-85F4-87EEB1480F1A}"/>
    <dgm:cxn modelId="{2123B011-36BD-4BFA-B285-DDAB30937146}" type="presOf" srcId="{C860D359-C424-46D4-9C26-CD270EADC125}" destId="{A28414B4-7B10-4F89-8187-234AF7350003}" srcOrd="0" destOrd="0" presId="urn:microsoft.com/office/officeart/2005/8/layout/cycle6"/>
    <dgm:cxn modelId="{464A05D0-FE1E-4DE8-AA5D-B100F9FA8800}" type="presOf" srcId="{71D2531A-3E1A-4C76-AFF6-D734F12D365F}" destId="{6AD11404-3331-4881-AE69-EFFEC5D76C8F}" srcOrd="0" destOrd="0" presId="urn:microsoft.com/office/officeart/2005/8/layout/cycle6"/>
    <dgm:cxn modelId="{963E12A1-4C77-4BEA-9E00-E82BC794BC41}" srcId="{6AA689D7-E5B0-4606-848D-493E59CEF569}" destId="{0018A4EE-754E-4AE8-8B8B-39E438BFCD95}" srcOrd="7" destOrd="0" parTransId="{7A896018-764B-4E64-A2B7-94B3F45A75A9}" sibTransId="{9132E468-2755-4D41-B079-AA5ECB0B8E00}"/>
    <dgm:cxn modelId="{FC6D73E5-5752-438A-8A61-83A2D2534781}" srcId="{6AA689D7-E5B0-4606-848D-493E59CEF569}" destId="{71D2531A-3E1A-4C76-AFF6-D734F12D365F}" srcOrd="2" destOrd="0" parTransId="{15B25E27-3AC4-4DB8-9C3C-52F56DB28915}" sibTransId="{AFDFD5B9-2EFD-416C-B31A-5CA29EB18D90}"/>
    <dgm:cxn modelId="{1385D20B-D5B7-4CAF-9A87-D567EFC8976B}" type="presOf" srcId="{D2B05422-B4BE-4663-85F4-87EEB1480F1A}" destId="{63A69B3D-2794-476F-B3FD-25F85F0F79DC}" srcOrd="0" destOrd="0" presId="urn:microsoft.com/office/officeart/2005/8/layout/cycle6"/>
    <dgm:cxn modelId="{25286758-FD5E-49C6-88E8-BB4663F1AA29}" type="presOf" srcId="{0018A4EE-754E-4AE8-8B8B-39E438BFCD95}" destId="{3D8BB739-77AA-4AF4-8B46-1126D1C9749C}" srcOrd="0" destOrd="0" presId="urn:microsoft.com/office/officeart/2005/8/layout/cycle6"/>
    <dgm:cxn modelId="{F27FA910-3B86-428D-B1F2-C89C911B5312}" type="presOf" srcId="{67C6BBA1-F404-42F6-81A9-55235DA92D0D}" destId="{4416C2C4-2FEE-428E-B354-4CAF74892282}" srcOrd="0" destOrd="0" presId="urn:microsoft.com/office/officeart/2005/8/layout/cycle6"/>
    <dgm:cxn modelId="{0B805D8B-0EF4-4041-92D9-A91C98B52743}" type="presOf" srcId="{6AA689D7-E5B0-4606-848D-493E59CEF569}" destId="{1B3F6339-F137-4EC9-AE02-BE7077C25A7C}" srcOrd="0" destOrd="0" presId="urn:microsoft.com/office/officeart/2005/8/layout/cycle6"/>
    <dgm:cxn modelId="{A0030CFE-1B7B-4474-A2EB-D7CA9237EDE5}" type="presOf" srcId="{8F4069C0-9467-4CDB-A718-B19BDFC6357B}" destId="{A2DD93E3-F5F0-4832-9CF3-C661B8E8DE17}" srcOrd="0" destOrd="0" presId="urn:microsoft.com/office/officeart/2005/8/layout/cycle6"/>
    <dgm:cxn modelId="{94BFF29A-E64E-4657-A477-DB65E11ACEC8}" srcId="{6AA689D7-E5B0-4606-848D-493E59CEF569}" destId="{71161700-5293-4B65-8A66-1165E6F75AAA}" srcOrd="3" destOrd="0" parTransId="{FEE20A9A-D3D4-4DD3-A5AD-6ED63D12DE45}" sibTransId="{646CECF5-40F1-4EB4-90F3-106E8353E270}"/>
    <dgm:cxn modelId="{DC70588E-7032-4E2C-AECA-0760F29B38CD}" type="presOf" srcId="{71161700-5293-4B65-8A66-1165E6F75AAA}" destId="{5C59F412-5C3D-4AA7-ABAA-28ED75453E0E}" srcOrd="0" destOrd="0" presId="urn:microsoft.com/office/officeart/2005/8/layout/cycle6"/>
    <dgm:cxn modelId="{A29D3D84-0E82-4AD5-9CF5-D16CAA13E45A}" srcId="{6AA689D7-E5B0-4606-848D-493E59CEF569}" destId="{A83A5954-E00C-43B7-B1AA-188CB4D8E122}" srcOrd="0" destOrd="0" parTransId="{CC6A0195-91F6-4C96-880C-E92E1555A55B}" sibTransId="{67C6BBA1-F404-42F6-81A9-55235DA92D0D}"/>
    <dgm:cxn modelId="{D8E9D454-E29C-4B31-B9DF-BF8723DC921C}" type="presOf" srcId="{E4CA8BA3-DAC5-413A-9FBA-DD620BE02774}" destId="{215B4A4E-4A4C-4425-B6D7-896ECAA681E9}" srcOrd="0" destOrd="0" presId="urn:microsoft.com/office/officeart/2005/8/layout/cycle6"/>
    <dgm:cxn modelId="{49CB3100-AFD5-4CF7-BE40-CF5D363E1AE1}" type="presOf" srcId="{9132E468-2755-4D41-B079-AA5ECB0B8E00}" destId="{4709C92F-7919-4F1E-A516-B3FBA8A771D2}" srcOrd="0" destOrd="0" presId="urn:microsoft.com/office/officeart/2005/8/layout/cycle6"/>
    <dgm:cxn modelId="{B0419BB1-F027-48BC-AB3A-7580C3CB4F59}" type="presOf" srcId="{646CECF5-40F1-4EB4-90F3-106E8353E270}" destId="{04E9613C-D14B-40D0-A749-0BE23F3E4E70}" srcOrd="0" destOrd="0" presId="urn:microsoft.com/office/officeart/2005/8/layout/cycle6"/>
    <dgm:cxn modelId="{1D86A411-4DD2-4853-90F0-4D9A82475099}" srcId="{6AA689D7-E5B0-4606-848D-493E59CEF569}" destId="{E6A7B22A-FF84-4C0D-92D6-50B1B51FC500}" srcOrd="6" destOrd="0" parTransId="{4B16C5BC-EC0E-48B6-BE46-772872EB89D6}" sibTransId="{C860D359-C424-46D4-9C26-CD270EADC125}"/>
    <dgm:cxn modelId="{F8C8AA43-4CA1-4C49-A508-D4AB8A69BB21}" type="presOf" srcId="{E6A7B22A-FF84-4C0D-92D6-50B1B51FC500}" destId="{291D0813-41B3-4237-9AAC-00BDAD952A7A}" srcOrd="0" destOrd="0" presId="urn:microsoft.com/office/officeart/2005/8/layout/cycle6"/>
    <dgm:cxn modelId="{3B9576D7-C1F7-415C-85BD-542920FB9228}" type="presOf" srcId="{B319C411-D622-4062-9ED9-760CCBC29E53}" destId="{F5B1A4BA-F8F6-4ACD-AEAE-0DAD30863E10}" srcOrd="0" destOrd="0" presId="urn:microsoft.com/office/officeart/2005/8/layout/cycle6"/>
    <dgm:cxn modelId="{8E9268F1-4F32-441D-A723-A925561BC675}" type="presParOf" srcId="{1B3F6339-F137-4EC9-AE02-BE7077C25A7C}" destId="{1B082C17-EFBF-4B99-BCA3-7F1DB7FDD7DC}" srcOrd="0" destOrd="0" presId="urn:microsoft.com/office/officeart/2005/8/layout/cycle6"/>
    <dgm:cxn modelId="{7F2AF15C-F324-44DB-A0A3-489D9F363E80}" type="presParOf" srcId="{1B3F6339-F137-4EC9-AE02-BE7077C25A7C}" destId="{EAB06802-400E-4E2A-8B7B-75220E6941AF}" srcOrd="1" destOrd="0" presId="urn:microsoft.com/office/officeart/2005/8/layout/cycle6"/>
    <dgm:cxn modelId="{6DBF0034-DE9C-4E6F-9D7A-421B9DE000E7}" type="presParOf" srcId="{1B3F6339-F137-4EC9-AE02-BE7077C25A7C}" destId="{4416C2C4-2FEE-428E-B354-4CAF74892282}" srcOrd="2" destOrd="0" presId="urn:microsoft.com/office/officeart/2005/8/layout/cycle6"/>
    <dgm:cxn modelId="{FA365BA0-BA9C-49A5-9698-FD999A2FD3CE}" type="presParOf" srcId="{1B3F6339-F137-4EC9-AE02-BE7077C25A7C}" destId="{2F9E04D6-90C4-4220-9459-0087FF8930C3}" srcOrd="3" destOrd="0" presId="urn:microsoft.com/office/officeart/2005/8/layout/cycle6"/>
    <dgm:cxn modelId="{FF6F8672-D383-4514-A7AE-4416F4B687CB}" type="presParOf" srcId="{1B3F6339-F137-4EC9-AE02-BE7077C25A7C}" destId="{18BEB4B0-68D6-4CCA-AEBE-8437E4BE54C4}" srcOrd="4" destOrd="0" presId="urn:microsoft.com/office/officeart/2005/8/layout/cycle6"/>
    <dgm:cxn modelId="{62BF71E8-D472-493D-AA27-D44F05FC2C7C}" type="presParOf" srcId="{1B3F6339-F137-4EC9-AE02-BE7077C25A7C}" destId="{F5B1A4BA-F8F6-4ACD-AEAE-0DAD30863E10}" srcOrd="5" destOrd="0" presId="urn:microsoft.com/office/officeart/2005/8/layout/cycle6"/>
    <dgm:cxn modelId="{5500B354-147C-4F1F-B951-EDBD261F74A1}" type="presParOf" srcId="{1B3F6339-F137-4EC9-AE02-BE7077C25A7C}" destId="{6AD11404-3331-4881-AE69-EFFEC5D76C8F}" srcOrd="6" destOrd="0" presId="urn:microsoft.com/office/officeart/2005/8/layout/cycle6"/>
    <dgm:cxn modelId="{B9C8C63C-8A60-4BB1-AB7C-E7551E43B85B}" type="presParOf" srcId="{1B3F6339-F137-4EC9-AE02-BE7077C25A7C}" destId="{3CE3CC86-CE73-48FC-ACE4-E75447EF1E0E}" srcOrd="7" destOrd="0" presId="urn:microsoft.com/office/officeart/2005/8/layout/cycle6"/>
    <dgm:cxn modelId="{06F250D5-B362-4656-868D-52B8D598F4E2}" type="presParOf" srcId="{1B3F6339-F137-4EC9-AE02-BE7077C25A7C}" destId="{8C720FBA-D5BE-491B-8C51-01C3CB795925}" srcOrd="8" destOrd="0" presId="urn:microsoft.com/office/officeart/2005/8/layout/cycle6"/>
    <dgm:cxn modelId="{7DA97E80-E0A2-4A4D-8CF8-0C3EB18DC40C}" type="presParOf" srcId="{1B3F6339-F137-4EC9-AE02-BE7077C25A7C}" destId="{5C59F412-5C3D-4AA7-ABAA-28ED75453E0E}" srcOrd="9" destOrd="0" presId="urn:microsoft.com/office/officeart/2005/8/layout/cycle6"/>
    <dgm:cxn modelId="{B94F7108-9EDA-4336-A611-90A7BF5BD644}" type="presParOf" srcId="{1B3F6339-F137-4EC9-AE02-BE7077C25A7C}" destId="{D35B335F-09A5-43F1-9AB7-7F2650A866B2}" srcOrd="10" destOrd="0" presId="urn:microsoft.com/office/officeart/2005/8/layout/cycle6"/>
    <dgm:cxn modelId="{F227E853-6491-454D-B2F6-5C338F5293CD}" type="presParOf" srcId="{1B3F6339-F137-4EC9-AE02-BE7077C25A7C}" destId="{04E9613C-D14B-40D0-A749-0BE23F3E4E70}" srcOrd="11" destOrd="0" presId="urn:microsoft.com/office/officeart/2005/8/layout/cycle6"/>
    <dgm:cxn modelId="{38DAEDD3-FB5E-47D4-A4FB-07AA40FAD819}" type="presParOf" srcId="{1B3F6339-F137-4EC9-AE02-BE7077C25A7C}" destId="{A2DD93E3-F5F0-4832-9CF3-C661B8E8DE17}" srcOrd="12" destOrd="0" presId="urn:microsoft.com/office/officeart/2005/8/layout/cycle6"/>
    <dgm:cxn modelId="{053038C7-2B16-4EFB-8E07-FD13933735DB}" type="presParOf" srcId="{1B3F6339-F137-4EC9-AE02-BE7077C25A7C}" destId="{0CCC20C5-CAE4-457E-8378-94CF233AEBA1}" srcOrd="13" destOrd="0" presId="urn:microsoft.com/office/officeart/2005/8/layout/cycle6"/>
    <dgm:cxn modelId="{53E3DDEF-E683-44E0-9C39-7112697AE2CC}" type="presParOf" srcId="{1B3F6339-F137-4EC9-AE02-BE7077C25A7C}" destId="{63A69B3D-2794-476F-B3FD-25F85F0F79DC}" srcOrd="14" destOrd="0" presId="urn:microsoft.com/office/officeart/2005/8/layout/cycle6"/>
    <dgm:cxn modelId="{4408D60C-CD6E-4D44-8072-A18672C5D073}" type="presParOf" srcId="{1B3F6339-F137-4EC9-AE02-BE7077C25A7C}" destId="{A7191F48-C1AA-4E95-A30C-82DC7D3422E8}" srcOrd="15" destOrd="0" presId="urn:microsoft.com/office/officeart/2005/8/layout/cycle6"/>
    <dgm:cxn modelId="{20BEA1AC-905F-40AA-9CE0-1C031D4B865D}" type="presParOf" srcId="{1B3F6339-F137-4EC9-AE02-BE7077C25A7C}" destId="{C0F2386A-2DBB-42EE-8458-A79A06BEF83A}" srcOrd="16" destOrd="0" presId="urn:microsoft.com/office/officeart/2005/8/layout/cycle6"/>
    <dgm:cxn modelId="{322DD44C-67FA-4B26-9E27-664E860A7774}" type="presParOf" srcId="{1B3F6339-F137-4EC9-AE02-BE7077C25A7C}" destId="{215B4A4E-4A4C-4425-B6D7-896ECAA681E9}" srcOrd="17" destOrd="0" presId="urn:microsoft.com/office/officeart/2005/8/layout/cycle6"/>
    <dgm:cxn modelId="{8B75F445-9C0D-42ED-A9C2-9434DE26E60C}" type="presParOf" srcId="{1B3F6339-F137-4EC9-AE02-BE7077C25A7C}" destId="{291D0813-41B3-4237-9AAC-00BDAD952A7A}" srcOrd="18" destOrd="0" presId="urn:microsoft.com/office/officeart/2005/8/layout/cycle6"/>
    <dgm:cxn modelId="{0199E5EC-61DA-4931-806D-12BD07357982}" type="presParOf" srcId="{1B3F6339-F137-4EC9-AE02-BE7077C25A7C}" destId="{ECECBA0A-DFEF-4635-8B3C-B0AE35508CEA}" srcOrd="19" destOrd="0" presId="urn:microsoft.com/office/officeart/2005/8/layout/cycle6"/>
    <dgm:cxn modelId="{6A4125A1-B2FF-4F4D-888A-5B01FD95DBFB}" type="presParOf" srcId="{1B3F6339-F137-4EC9-AE02-BE7077C25A7C}" destId="{A28414B4-7B10-4F89-8187-234AF7350003}" srcOrd="20" destOrd="0" presId="urn:microsoft.com/office/officeart/2005/8/layout/cycle6"/>
    <dgm:cxn modelId="{328BB557-50E7-427A-86E0-E9103DA2FC62}" type="presParOf" srcId="{1B3F6339-F137-4EC9-AE02-BE7077C25A7C}" destId="{3D8BB739-77AA-4AF4-8B46-1126D1C9749C}" srcOrd="21" destOrd="0" presId="urn:microsoft.com/office/officeart/2005/8/layout/cycle6"/>
    <dgm:cxn modelId="{E29D2E99-1B08-4036-8F93-35B582CC9E66}" type="presParOf" srcId="{1B3F6339-F137-4EC9-AE02-BE7077C25A7C}" destId="{B82E9F67-ECBE-4FDE-B4D5-F45962DAD332}" srcOrd="22" destOrd="0" presId="urn:microsoft.com/office/officeart/2005/8/layout/cycle6"/>
    <dgm:cxn modelId="{E5B19843-B043-4779-9451-2E9A6AD53AA6}" type="presParOf" srcId="{1B3F6339-F137-4EC9-AE02-BE7077C25A7C}" destId="{4709C92F-7919-4F1E-A516-B3FBA8A771D2}" srcOrd="23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FB6172-EF04-42FC-B578-E362800B45B0}" type="datetimeFigureOut">
              <a:rPr lang="lv-LV" smtClean="0"/>
              <a:pPr/>
              <a:t>29.05.2018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348AD3-8D7A-48E6-B485-713E1E3145FC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968135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311C2F3-4688-40EC-AE62-26D1025A2D2C}" type="datetimeFigureOut">
              <a:rPr lang="lv-LV"/>
              <a:pPr>
                <a:defRPr/>
              </a:pPr>
              <a:t>29.05.2018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lv-LV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lv-LV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4B9644BC-1168-4781-8353-5CFB491E0BCC}" type="slidenum">
              <a:rPr lang="lv-LV" altLang="en-US"/>
              <a:pPr>
                <a:defRPr/>
              </a:pPr>
              <a:t>‹#›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2558970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683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382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4081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780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48940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18729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8851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5830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9644BC-1168-4781-8353-5CFB491E0BCC}" type="slidenum">
              <a:rPr lang="lv-LV" altLang="en-US" smtClean="0"/>
              <a:pPr>
                <a:defRPr/>
              </a:pPr>
              <a:t>1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3605895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9644BC-1168-4781-8353-5CFB491E0BCC}" type="slidenum">
              <a:rPr lang="lv-LV" altLang="en-US" smtClean="0"/>
              <a:pPr>
                <a:defRPr/>
              </a:pPr>
              <a:t>18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4131248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9644BC-1168-4781-8353-5CFB491E0BCC}" type="slidenum">
              <a:rPr lang="lv-LV" altLang="en-US" smtClean="0"/>
              <a:pPr>
                <a:defRPr/>
              </a:pPr>
              <a:t>21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762501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9644BC-1168-4781-8353-5CFB491E0BCC}" type="slidenum">
              <a:rPr lang="lv-LV" altLang="en-US" smtClean="0"/>
              <a:pPr>
                <a:defRPr/>
              </a:pPr>
              <a:t>22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906360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746AD-A367-4C1B-8E6D-9B567D3296F0}" type="slidenum">
              <a:rPr lang="lv-LV" smtClean="0"/>
              <a:t>23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56924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746AD-A367-4C1B-8E6D-9B567D3296F0}" type="slidenum">
              <a:rPr lang="lv-LV" smtClean="0"/>
              <a:t>25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03009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746AD-A367-4C1B-8E6D-9B567D3296F0}" type="slidenum">
              <a:rPr lang="lv-LV" smtClean="0"/>
              <a:t>26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32802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746AD-A367-4C1B-8E6D-9B567D3296F0}" type="slidenum">
              <a:rPr lang="lv-LV" smtClean="0"/>
              <a:t>27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68320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9644BC-1168-4781-8353-5CFB491E0BCC}" type="slidenum">
              <a:rPr lang="lv-LV" altLang="en-US" smtClean="0"/>
              <a:pPr>
                <a:defRPr/>
              </a:pPr>
              <a:t>28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092862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9644BC-1168-4781-8353-5CFB491E0BCC}" type="slidenum">
              <a:rPr lang="lv-LV" altLang="en-US" smtClean="0"/>
              <a:pPr>
                <a:defRPr/>
              </a:pPr>
              <a:t>29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31282043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9644BC-1168-4781-8353-5CFB491E0BCC}" type="slidenum">
              <a:rPr lang="lv-LV" altLang="en-US" smtClean="0"/>
              <a:pPr>
                <a:defRPr/>
              </a:pPr>
              <a:t>30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998292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9644BC-1168-4781-8353-5CFB491E0BCC}" type="slidenum">
              <a:rPr lang="lv-LV" altLang="en-US" smtClean="0"/>
              <a:pPr>
                <a:defRPr/>
              </a:pPr>
              <a:t>5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3020424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9644BC-1168-4781-8353-5CFB491E0BCC}" type="slidenum">
              <a:rPr lang="lv-LV" altLang="en-US" smtClean="0"/>
              <a:pPr>
                <a:defRPr/>
              </a:pPr>
              <a:t>32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2962791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9644BC-1168-4781-8353-5CFB491E0BCC}" type="slidenum">
              <a:rPr lang="lv-LV" altLang="en-US" smtClean="0"/>
              <a:pPr>
                <a:defRPr/>
              </a:pPr>
              <a:t>6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727060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E91CC-C073-470C-A249-6D9C0FA17CA0}" type="slidenum">
              <a:rPr lang="lv-LV" smtClean="0"/>
              <a:pPr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31781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9644BC-1168-4781-8353-5CFB491E0BCC}" type="slidenum">
              <a:rPr lang="lv-LV" altLang="en-US" smtClean="0"/>
              <a:pPr>
                <a:defRPr/>
              </a:pPr>
              <a:t>8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55864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9644BC-1168-4781-8353-5CFB491E0BCC}" type="slidenum">
              <a:rPr lang="lv-LV" altLang="en-US" smtClean="0"/>
              <a:pPr>
                <a:defRPr/>
              </a:pPr>
              <a:t>10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317932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9644BC-1168-4781-8353-5CFB491E0BCC}" type="slidenum">
              <a:rPr lang="lv-LV" altLang="en-US" smtClean="0"/>
              <a:pPr>
                <a:defRPr/>
              </a:pPr>
              <a:t>11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867685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9644BC-1168-4781-8353-5CFB491E0BCC}" type="slidenum">
              <a:rPr lang="lv-LV" altLang="en-US" smtClean="0"/>
              <a:pPr>
                <a:defRPr/>
              </a:pPr>
              <a:t>13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2088615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9644BC-1168-4781-8353-5CFB491E0BCC}" type="slidenum">
              <a:rPr lang="lv-LV" altLang="en-US" smtClean="0"/>
              <a:pPr>
                <a:defRPr/>
              </a:pPr>
              <a:t>14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499709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2875" y="0"/>
            <a:ext cx="3778250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21463"/>
            <a:ext cx="91440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685800" y="4724400"/>
            <a:ext cx="7772400" cy="1036638"/>
          </a:xfrm>
          <a:prstGeom prst="rect">
            <a:avLst/>
          </a:prstGeom>
        </p:spPr>
        <p:txBody>
          <a:bodyPr lIns="93957" tIns="46979" rIns="93957" bIns="46979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772400" cy="960442"/>
          </a:xfrm>
        </p:spPr>
        <p:txBody>
          <a:bodyPr anchor="t">
            <a:normAutofit/>
          </a:bodyPr>
          <a:lstStyle>
            <a:lvl1pPr algn="ctr">
              <a:defRPr sz="32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0" y="4724400"/>
            <a:ext cx="7772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85800" y="5761038"/>
            <a:ext cx="77724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5289-CAE3-435B-B8BC-32379D697189}" type="datetimeFigureOut">
              <a:rPr lang="lv-LV" smtClean="0"/>
              <a:t>29.05.2018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C6742-73ED-4E77-B53C-B5196403B1E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55834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pPr>
              <a:defRPr/>
            </a:pPr>
            <a:fld id="{BBAF637A-AC8D-4FA2-8929-91EF2E0C0F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1660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 smtClean="0">
                <a:latin typeface="Verdana" pitchFamily="34" charset="0"/>
              </a:defRPr>
            </a:lvl1pPr>
          </a:lstStyle>
          <a:p>
            <a:pPr>
              <a:defRPr/>
            </a:pPr>
            <a:fld id="{CE7B2ECF-758E-4A57-9DD3-52E80A8BAA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657600"/>
            <a:ext cx="6096000" cy="1384295"/>
          </a:xfrm>
        </p:spPr>
        <p:txBody>
          <a:bodyPr anchor="t">
            <a:normAutofit/>
          </a:bodyPr>
          <a:lstStyle>
            <a:lvl1pPr algn="l">
              <a:defRPr sz="2400" b="1" cap="none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381000"/>
            <a:ext cx="6096000" cy="32766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39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09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791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48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18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88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583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 smtClean="0">
                <a:latin typeface="Verdana" pitchFamily="34" charset="0"/>
              </a:defRPr>
            </a:lvl1pPr>
          </a:lstStyle>
          <a:p>
            <a:pPr>
              <a:defRPr/>
            </a:pPr>
            <a:fld id="{AD09F6E3-C090-4FCB-A9D9-C855900FAD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1752600"/>
            <a:ext cx="2895600" cy="437356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752600"/>
            <a:ext cx="2971800" cy="437357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 smtClean="0">
                <a:latin typeface="Verdana" pitchFamily="34" charset="0"/>
              </a:defRPr>
            </a:lvl1pPr>
          </a:lstStyle>
          <a:p>
            <a:pPr>
              <a:defRPr/>
            </a:pPr>
            <a:fld id="{12085545-36DF-4DE4-B546-E886614CB1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2386940"/>
            <a:ext cx="2895600" cy="373922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386940"/>
            <a:ext cx="2971800" cy="373923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2590800" y="1852613"/>
            <a:ext cx="28956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5715000" y="1851953"/>
            <a:ext cx="29718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22"/>
          <p:cNvSpPr>
            <a:spLocks noGrp="1"/>
          </p:cNvSpPr>
          <p:nvPr>
            <p:ph type="sldNum" sz="quarter" idx="18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 smtClean="0">
                <a:latin typeface="Verdana" pitchFamily="34" charset="0"/>
              </a:defRPr>
            </a:lvl1pPr>
          </a:lstStyle>
          <a:p>
            <a:pPr>
              <a:defRPr/>
            </a:pPr>
            <a:fld id="{3CCF763C-D2C6-4F72-BD74-CC1A870DBD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 smtClean="0">
                <a:latin typeface="Verdana" pitchFamily="34" charset="0"/>
              </a:defRPr>
            </a:lvl1pPr>
          </a:lstStyle>
          <a:p>
            <a:pPr>
              <a:defRPr/>
            </a:pPr>
            <a:fld id="{C428A493-7FDE-420F-AD2E-0A51D6C361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 smtClean="0">
                <a:latin typeface="Verdana" pitchFamily="34" charset="0"/>
              </a:defRPr>
            </a:lvl1pPr>
          </a:lstStyle>
          <a:p>
            <a:pPr>
              <a:defRPr/>
            </a:pPr>
            <a:fld id="{4AA30E40-FB2B-46A5-97D7-A3C36892B8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72975"/>
            <a:ext cx="2751026" cy="1162051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9527" y="273054"/>
            <a:ext cx="3269672" cy="5853128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90800" y="1435119"/>
            <a:ext cx="2751026" cy="46910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200"/>
            </a:lvl2pPr>
            <a:lvl3pPr marL="939575" indent="0">
              <a:buNone/>
              <a:defRPr sz="1000"/>
            </a:lvl3pPr>
            <a:lvl4pPr marL="1409365" indent="0">
              <a:buNone/>
              <a:defRPr sz="1000"/>
            </a:lvl4pPr>
            <a:lvl5pPr marL="1879152" indent="0">
              <a:buNone/>
              <a:defRPr sz="1000"/>
            </a:lvl5pPr>
            <a:lvl6pPr marL="2348940" indent="0">
              <a:buNone/>
              <a:defRPr sz="1000"/>
            </a:lvl6pPr>
            <a:lvl7pPr marL="2818729" indent="0">
              <a:buNone/>
              <a:defRPr sz="1000"/>
            </a:lvl7pPr>
            <a:lvl8pPr marL="3288515" indent="0">
              <a:buNone/>
              <a:defRPr sz="1000"/>
            </a:lvl8pPr>
            <a:lvl9pPr marL="375830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 smtClean="0">
                <a:latin typeface="Verdana" pitchFamily="34" charset="0"/>
              </a:defRPr>
            </a:lvl1pPr>
          </a:lstStyle>
          <a:p>
            <a:pPr>
              <a:defRPr/>
            </a:pPr>
            <a:fld id="{7F0CB301-AB56-4E3B-933F-BEF7F3AEA1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1463"/>
            <a:ext cx="91440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2875" y="0"/>
            <a:ext cx="3778250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0" y="4724400"/>
            <a:ext cx="7772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85800" y="5761038"/>
            <a:ext cx="77724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 smtClean="0"/>
              <a:t>Click to edit Master text styles</a:t>
            </a:r>
          </a:p>
          <a:p>
            <a:pPr lvl="1"/>
            <a:r>
              <a:rPr lang="en-US" altLang="lv-LV" smtClean="0"/>
              <a:t>Second level</a:t>
            </a:r>
          </a:p>
          <a:p>
            <a:pPr lvl="2"/>
            <a:r>
              <a:rPr lang="en-US" altLang="lv-LV" smtClean="0"/>
              <a:t>Third level</a:t>
            </a:r>
          </a:p>
          <a:p>
            <a:pPr lvl="3"/>
            <a:r>
              <a:rPr lang="en-US" altLang="lv-LV" smtClean="0"/>
              <a:t>Fourth level</a:t>
            </a:r>
          </a:p>
          <a:p>
            <a:pPr lvl="4"/>
            <a:r>
              <a:rPr lang="en-US" altLang="lv-LV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l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B7981C-4E5F-497A-A4F8-4405BC49B4BD}" type="datetime1">
              <a:rPr lang="en-US"/>
              <a:pPr>
                <a:defRPr/>
              </a:pPr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ctr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25FE1CC-F903-4896-AD29-6FEC3CB20B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5" r:id="rId10"/>
    <p:sldLayoutId id="2147483878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38213" rtl="0" eaLnBrk="0" fontAlgn="base" hangingPunct="0">
        <a:spcBef>
          <a:spcPct val="0"/>
        </a:spcBef>
        <a:spcAft>
          <a:spcPct val="0"/>
        </a:spcAft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2pPr>
      <a:lvl3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3pPr>
      <a:lvl4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4pPr>
      <a:lvl5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5pPr>
      <a:lvl6pPr marL="4572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6pPr>
      <a:lvl7pPr marL="9144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7pPr>
      <a:lvl8pPr marL="13716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8pPr>
      <a:lvl9pPr marL="18288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9pPr>
    </p:titleStyle>
    <p:bodyStyle>
      <a:lvl1pPr marL="350838" indent="-350838" algn="l" defTabSz="9382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00" indent="-292100" algn="l" defTabSz="9382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73163" indent="-233363" algn="l" defTabSz="9382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43063" indent="-233363" algn="l" defTabSz="9382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12963" indent="-233363" algn="l" defTabSz="9382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83835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5362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2341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93197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69788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3957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40936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79152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4894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8729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8851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5830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mailto:tpd@varam.gov.lv" TargetMode="Externa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91887" y="3857148"/>
            <a:ext cx="8597734" cy="1116296"/>
          </a:xfrm>
        </p:spPr>
        <p:txBody>
          <a:bodyPr>
            <a:noAutofit/>
          </a:bodyPr>
          <a:lstStyle/>
          <a:p>
            <a:r>
              <a:rPr lang="lv-LV" sz="54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Zemes politika</a:t>
            </a:r>
            <a:br>
              <a:rPr lang="lv-LV" sz="54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lv-LV" sz="54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2030 +</a:t>
            </a:r>
            <a:br>
              <a:rPr lang="lv-LV" sz="54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lv-LV" sz="5400" b="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E7B2ECF-758E-4A57-9DD3-52E80A8BAA84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989680003"/>
              </p:ext>
            </p:extLst>
          </p:nvPr>
        </p:nvGraphicFramePr>
        <p:xfrm>
          <a:off x="512957" y="200722"/>
          <a:ext cx="8493512" cy="5932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4318897" y="2808389"/>
            <a:ext cx="1115806" cy="717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lv-LV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Zemes politika</a:t>
            </a:r>
          </a:p>
        </p:txBody>
      </p:sp>
    </p:spTree>
    <p:extLst>
      <p:ext uri="{BB962C8B-B14F-4D97-AF65-F5344CB8AC3E}">
        <p14:creationId xmlns:p14="http://schemas.microsoft.com/office/powerpoint/2010/main" val="19214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063" y="2103427"/>
            <a:ext cx="7900737" cy="4373573"/>
          </a:xfrm>
        </p:spPr>
        <p:txBody>
          <a:bodyPr>
            <a:normAutofit/>
          </a:bodyPr>
          <a:lstStyle/>
          <a:p>
            <a:pPr marL="342900" indent="-342900" algn="just">
              <a:buFontTx/>
              <a:buChar char="-"/>
            </a:pPr>
            <a:r>
              <a:rPr lang="lv-LV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Zemes politikas plāns 2016-2020, (atsaukts)</a:t>
            </a:r>
          </a:p>
          <a:p>
            <a:pPr marL="342900" indent="-342900" algn="just">
              <a:buFontTx/>
              <a:buChar char="-"/>
            </a:pPr>
            <a:r>
              <a:rPr lang="lv-LV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Nozaru ekspertu intervijas </a:t>
            </a:r>
          </a:p>
          <a:p>
            <a:pPr marL="342900" indent="-342900" algn="just">
              <a:buFontTx/>
              <a:buChar char="-"/>
            </a:pPr>
            <a:r>
              <a:rPr lang="lv-LV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MK lēmums </a:t>
            </a:r>
            <a:r>
              <a:rPr lang="lv-LV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(24.10.2017.) par Zemes politikas konsultatīvās padomes izveidošanu (sanāksmes -janvāris, februāris, marts)</a:t>
            </a:r>
          </a:p>
          <a:p>
            <a:pPr marL="342900" indent="-342900" algn="just">
              <a:buFontTx/>
              <a:buChar char="-"/>
            </a:pPr>
            <a:r>
              <a:rPr lang="lv-LV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Ekspertu diskusijas (aprīlis, maijs) par mērķiem un principiem</a:t>
            </a:r>
            <a:endParaRPr lang="lv-LV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lv-LV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E7B2ECF-758E-4A57-9DD3-52E80A8BAA84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108461" y="331510"/>
            <a:ext cx="6730739" cy="109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lv-LV" sz="2000" b="0" dirty="0" smtClean="0"/>
              <a:t/>
            </a:r>
            <a:br>
              <a:rPr lang="lv-LV" sz="2000" b="0" dirty="0" smtClean="0"/>
            </a:br>
            <a:r>
              <a:rPr lang="lv-LV" sz="36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Zemes politikas izstrāde</a:t>
            </a:r>
            <a:endParaRPr lang="lv-LV" sz="3600" b="0" dirty="0">
              <a:solidFill>
                <a:srgbClr val="92D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371" y="4627756"/>
            <a:ext cx="2378927" cy="223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3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E7B2ECF-758E-4A57-9DD3-52E80A8BAA84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7" name="Rounded Rectangle 6"/>
          <p:cNvSpPr/>
          <p:nvPr/>
        </p:nvSpPr>
        <p:spPr>
          <a:xfrm>
            <a:off x="454633" y="3327356"/>
            <a:ext cx="2215567" cy="7310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Reģionālā attīstība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4633" y="4134054"/>
            <a:ext cx="2215569" cy="7310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Lauksaimniecība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54631" y="4940752"/>
            <a:ext cx="2215568" cy="7310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Vides aizsardzība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10520" y="3318977"/>
            <a:ext cx="1941758" cy="7310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Pilsētvide un </a:t>
            </a:r>
            <a:r>
              <a:rPr lang="lv-LV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apdzīvojums</a:t>
            </a:r>
            <a:endParaRPr lang="lv-LV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810520" y="4111376"/>
            <a:ext cx="1941758" cy="7310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Reģionālā attīstība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810519" y="4912365"/>
            <a:ext cx="1941759" cy="7310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Klimata pārmaiņas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54366" y="2882572"/>
            <a:ext cx="3231671" cy="3137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Nozares </a:t>
            </a:r>
          </a:p>
        </p:txBody>
      </p:sp>
      <p:sp>
        <p:nvSpPr>
          <p:cNvPr id="14" name="Content Placeholder 13"/>
          <p:cNvSpPr txBox="1">
            <a:spLocks noGrp="1"/>
          </p:cNvSpPr>
          <p:nvPr>
            <p:ph idx="1"/>
          </p:nvPr>
        </p:nvSpPr>
        <p:spPr>
          <a:xfrm>
            <a:off x="5032918" y="2964567"/>
            <a:ext cx="3902927" cy="2187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Ministrijas un to institūcijas</a:t>
            </a:r>
          </a:p>
          <a:p>
            <a:r>
              <a:rPr lang="lv-LV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Plānošanas reģioni Sabiedriskās organizācijas</a:t>
            </a:r>
          </a:p>
          <a:p>
            <a:r>
              <a:rPr lang="lv-LV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Universitātes</a:t>
            </a:r>
          </a:p>
          <a:p>
            <a:endParaRPr lang="lv-LV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lv-LV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Kopumā 15 intervijas </a:t>
            </a:r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2529879" y="386473"/>
            <a:ext cx="6096000" cy="1036642"/>
          </a:xfrm>
        </p:spPr>
        <p:txBody>
          <a:bodyPr>
            <a:normAutofit/>
          </a:bodyPr>
          <a:lstStyle/>
          <a:p>
            <a:pPr algn="ctr"/>
            <a:r>
              <a:rPr lang="lv-LV" sz="3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Intervijas ar nozaru ekspertiem</a:t>
            </a:r>
          </a:p>
        </p:txBody>
      </p:sp>
    </p:spTree>
    <p:extLst>
      <p:ext uri="{BB962C8B-B14F-4D97-AF65-F5344CB8AC3E}">
        <p14:creationId xmlns:p14="http://schemas.microsoft.com/office/powerpoint/2010/main" val="314741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063" y="2103427"/>
            <a:ext cx="7900737" cy="4373573"/>
          </a:xfrm>
        </p:spPr>
        <p:txBody>
          <a:bodyPr>
            <a:normAutofit/>
          </a:bodyPr>
          <a:lstStyle/>
          <a:p>
            <a:pPr marL="342900" indent="-342900" algn="just">
              <a:buFontTx/>
              <a:buChar char="-"/>
            </a:pPr>
            <a:r>
              <a:rPr lang="lv-LV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Zemes politikas plāns 2016-2020, (atsaukts)</a:t>
            </a:r>
          </a:p>
          <a:p>
            <a:pPr marL="342900" indent="-342900" algn="just">
              <a:buFontTx/>
              <a:buChar char="-"/>
            </a:pPr>
            <a:r>
              <a:rPr lang="lv-LV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Nozaru ekspertu intervijas </a:t>
            </a:r>
          </a:p>
          <a:p>
            <a:pPr marL="342900" indent="-342900" algn="just">
              <a:buFontTx/>
              <a:buChar char="-"/>
            </a:pPr>
            <a:r>
              <a:rPr lang="lv-LV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MK lēmums </a:t>
            </a:r>
            <a:r>
              <a:rPr lang="lv-LV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(24.10.2017.) par Zemes politikas konsultatīvās padomes izveidošanu (sanāksmes -janvāris, februāris, marts)</a:t>
            </a:r>
          </a:p>
          <a:p>
            <a:pPr marL="342900" indent="-342900" algn="just">
              <a:buFontTx/>
              <a:buChar char="-"/>
            </a:pPr>
            <a:r>
              <a:rPr lang="lv-LV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Ekspertu diskusijas (aprīlis, maijs) par mērķiem un principiem</a:t>
            </a:r>
            <a:endParaRPr lang="lv-LV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lv-LV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E7B2ECF-758E-4A57-9DD3-52E80A8BAA84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108461" y="331510"/>
            <a:ext cx="6730739" cy="109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lv-LV" sz="2000" b="0" dirty="0" smtClean="0"/>
              <a:t/>
            </a:r>
            <a:br>
              <a:rPr lang="lv-LV" sz="2000" b="0" dirty="0" smtClean="0"/>
            </a:br>
            <a:r>
              <a:rPr lang="lv-LV" sz="36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Zemes politikas izstrāde</a:t>
            </a:r>
            <a:endParaRPr lang="lv-LV" sz="3600" b="0" dirty="0">
              <a:solidFill>
                <a:srgbClr val="92D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371" y="4627756"/>
            <a:ext cx="2378927" cy="223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4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17586" y="1834192"/>
            <a:ext cx="2123025" cy="2760110"/>
            <a:chOff x="2395311" y="745312"/>
            <a:chExt cx="1302185" cy="728925"/>
          </a:xfrm>
        </p:grpSpPr>
        <p:sp>
          <p:nvSpPr>
            <p:cNvPr id="5" name="Rounded Rectangle 4"/>
            <p:cNvSpPr/>
            <p:nvPr/>
          </p:nvSpPr>
          <p:spPr>
            <a:xfrm>
              <a:off x="2395311" y="745312"/>
              <a:ext cx="1302185" cy="72892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2430894" y="780895"/>
              <a:ext cx="1231019" cy="657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40005" rIns="40005" bIns="40005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lv-LV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Nozaru politika</a:t>
              </a:r>
            </a:p>
            <a:p>
              <a:pPr algn="ctr" defTabSz="466725">
                <a:lnSpc>
                  <a:spcPct val="90000"/>
                </a:lnSpc>
                <a:spcAft>
                  <a:spcPct val="35000"/>
                </a:spcAft>
              </a:pPr>
              <a:endPara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466725">
                <a:lnSpc>
                  <a:spcPct val="90000"/>
                </a:lnSpc>
                <a:spcAft>
                  <a:spcPct val="35000"/>
                </a:spcAft>
              </a:pPr>
              <a:endPara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466725">
                <a:lnSpc>
                  <a:spcPct val="90000"/>
                </a:lnSpc>
                <a:spcAft>
                  <a:spcPct val="35000"/>
                </a:spcAft>
              </a:pPr>
              <a:endPara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lv-LV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Zemes izmantošana</a:t>
              </a:r>
            </a:p>
          </p:txBody>
        </p:sp>
      </p:grpSp>
      <p:sp>
        <p:nvSpPr>
          <p:cNvPr id="9" name="Down Arrow 8"/>
          <p:cNvSpPr/>
          <p:nvPr/>
        </p:nvSpPr>
        <p:spPr>
          <a:xfrm>
            <a:off x="1513936" y="2837012"/>
            <a:ext cx="155276" cy="53052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sz="1275"/>
          </a:p>
        </p:txBody>
      </p:sp>
      <p:grpSp>
        <p:nvGrpSpPr>
          <p:cNvPr id="13" name="Group 12"/>
          <p:cNvGrpSpPr/>
          <p:nvPr/>
        </p:nvGrpSpPr>
        <p:grpSpPr>
          <a:xfrm>
            <a:off x="3808563" y="1834192"/>
            <a:ext cx="2123025" cy="2600864"/>
            <a:chOff x="2395311" y="745312"/>
            <a:chExt cx="1302185" cy="728925"/>
          </a:xfrm>
        </p:grpSpPr>
        <p:sp>
          <p:nvSpPr>
            <p:cNvPr id="14" name="Rounded Rectangle 13"/>
            <p:cNvSpPr/>
            <p:nvPr/>
          </p:nvSpPr>
          <p:spPr>
            <a:xfrm>
              <a:off x="2395311" y="745312"/>
              <a:ext cx="1302185" cy="72892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2430894" y="780895"/>
              <a:ext cx="1231019" cy="657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40005" rIns="40005" bIns="40005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Aft>
                  <a:spcPct val="35000"/>
                </a:spcAft>
              </a:pPr>
              <a:endParaRPr lang="lv-LV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466725">
                <a:lnSpc>
                  <a:spcPct val="90000"/>
                </a:lnSpc>
                <a:spcAft>
                  <a:spcPct val="35000"/>
                </a:spcAft>
              </a:pPr>
              <a:endParaRPr lang="lv-LV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lv-LV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Nozaru politika</a:t>
              </a:r>
            </a:p>
            <a:p>
              <a:pPr algn="ctr" defTabSz="466725">
                <a:lnSpc>
                  <a:spcPct val="90000"/>
                </a:lnSpc>
                <a:spcAft>
                  <a:spcPct val="35000"/>
                </a:spcAft>
              </a:pPr>
              <a:endParaRPr lang="lv-LV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466725">
                <a:lnSpc>
                  <a:spcPct val="90000"/>
                </a:lnSpc>
                <a:spcAft>
                  <a:spcPct val="35000"/>
                </a:spcAft>
              </a:pPr>
              <a:endParaRPr lang="lv-LV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466725">
                <a:lnSpc>
                  <a:spcPct val="90000"/>
                </a:lnSpc>
                <a:spcAft>
                  <a:spcPct val="35000"/>
                </a:spcAft>
              </a:pPr>
              <a:endParaRPr lang="lv-LV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726448" y="1821252"/>
            <a:ext cx="2123025" cy="2600864"/>
            <a:chOff x="2395311" y="745312"/>
            <a:chExt cx="1302185" cy="728925"/>
          </a:xfrm>
        </p:grpSpPr>
        <p:sp>
          <p:nvSpPr>
            <p:cNvPr id="17" name="Rounded Rectangle 16"/>
            <p:cNvSpPr/>
            <p:nvPr/>
          </p:nvSpPr>
          <p:spPr>
            <a:xfrm>
              <a:off x="2395311" y="745312"/>
              <a:ext cx="1302185" cy="72892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4"/>
            <p:cNvSpPr/>
            <p:nvPr/>
          </p:nvSpPr>
          <p:spPr>
            <a:xfrm>
              <a:off x="2430894" y="780895"/>
              <a:ext cx="1231019" cy="657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40005" rIns="40005" bIns="40005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lv-LV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Zemes politika</a:t>
              </a:r>
            </a:p>
          </p:txBody>
        </p:sp>
      </p:grpSp>
      <p:sp>
        <p:nvSpPr>
          <p:cNvPr id="19" name="Left-Right Arrow 18"/>
          <p:cNvSpPr/>
          <p:nvPr/>
        </p:nvSpPr>
        <p:spPr>
          <a:xfrm>
            <a:off x="6107502" y="2959939"/>
            <a:ext cx="517585" cy="174685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sz="1275"/>
          </a:p>
        </p:txBody>
      </p:sp>
      <p:cxnSp>
        <p:nvCxnSpPr>
          <p:cNvPr id="21" name="Straight Connector 20"/>
          <p:cNvCxnSpPr/>
          <p:nvPr/>
        </p:nvCxnSpPr>
        <p:spPr>
          <a:xfrm>
            <a:off x="3208412" y="1821253"/>
            <a:ext cx="0" cy="32672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4"/>
          <p:cNvSpPr/>
          <p:nvPr/>
        </p:nvSpPr>
        <p:spPr>
          <a:xfrm>
            <a:off x="517585" y="1200552"/>
            <a:ext cx="2006999" cy="4806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0005" tIns="40005" rIns="40005" bIns="40005" numCol="1" spcCol="1270" anchor="ctr" anchorCtr="0">
            <a:noAutofit/>
          </a:bodyPr>
          <a:lstStyle/>
          <a:p>
            <a:pPr algn="ctr" defTabSz="466725">
              <a:lnSpc>
                <a:spcPct val="90000"/>
              </a:lnSpc>
              <a:spcAft>
                <a:spcPct val="35000"/>
              </a:spcAft>
            </a:pPr>
            <a:endParaRPr lang="lv-LV" sz="1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466725">
              <a:lnSpc>
                <a:spcPct val="90000"/>
              </a:lnSpc>
              <a:spcAft>
                <a:spcPct val="35000"/>
              </a:spcAft>
            </a:pPr>
            <a:endParaRPr lang="lv-LV" sz="1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466725">
              <a:lnSpc>
                <a:spcPct val="90000"/>
              </a:lnSpc>
              <a:spcAft>
                <a:spcPct val="35000"/>
              </a:spcAft>
            </a:pPr>
            <a:endParaRPr lang="lv-LV" sz="1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17585" y="1077224"/>
            <a:ext cx="8164902" cy="5499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Latvija 2030, NAP</a:t>
            </a:r>
          </a:p>
        </p:txBody>
      </p:sp>
    </p:spTree>
    <p:extLst>
      <p:ext uri="{BB962C8B-B14F-4D97-AF65-F5344CB8AC3E}">
        <p14:creationId xmlns:p14="http://schemas.microsoft.com/office/powerpoint/2010/main" val="323021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BAF637A-AC8D-4FA2-8929-91EF2E0C0F87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308303" y="2810108"/>
            <a:ext cx="5854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Zemes politikas ietvars</a:t>
            </a:r>
            <a:endParaRPr lang="lv-LV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30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107" y="1752600"/>
            <a:ext cx="8315093" cy="4373573"/>
          </a:xfrm>
        </p:spPr>
        <p:txBody>
          <a:bodyPr>
            <a:normAutofit lnSpcReduction="10000"/>
          </a:bodyPr>
          <a:lstStyle/>
          <a:p>
            <a:r>
              <a:rPr lang="lv-LV" dirty="0"/>
              <a:t>Piemērs: Latvijas Meža </a:t>
            </a:r>
            <a:r>
              <a:rPr lang="lv-LV" dirty="0" smtClean="0"/>
              <a:t>politika</a:t>
            </a:r>
            <a:endParaRPr lang="lv-LV" dirty="0"/>
          </a:p>
          <a:p>
            <a:endParaRPr lang="lv-LV" dirty="0"/>
          </a:p>
          <a:p>
            <a:r>
              <a:rPr lang="lv-LV" dirty="0"/>
              <a:t>     - Meža politikas mērķis</a:t>
            </a:r>
          </a:p>
          <a:p>
            <a:r>
              <a:rPr lang="lv-LV" dirty="0"/>
              <a:t>     - mežs un meža zemes</a:t>
            </a:r>
          </a:p>
          <a:p>
            <a:r>
              <a:rPr lang="lv-LV" dirty="0"/>
              <a:t>     - īpašums uz mežu</a:t>
            </a:r>
          </a:p>
          <a:p>
            <a:r>
              <a:rPr lang="lv-LV" dirty="0"/>
              <a:t>     - ekonomiskie jautājumi</a:t>
            </a:r>
          </a:p>
          <a:p>
            <a:r>
              <a:rPr lang="lv-LV" dirty="0"/>
              <a:t>     - mežs un vide</a:t>
            </a:r>
          </a:p>
          <a:p>
            <a:r>
              <a:rPr lang="lv-LV" dirty="0"/>
              <a:t>     - sociālie jautājumi</a:t>
            </a:r>
          </a:p>
          <a:p>
            <a:r>
              <a:rPr lang="lv-LV" dirty="0"/>
              <a:t>     - valsts loma</a:t>
            </a:r>
          </a:p>
          <a:p>
            <a:r>
              <a:rPr lang="lv-LV" dirty="0"/>
              <a:t>     - </a:t>
            </a:r>
            <a:r>
              <a:rPr lang="lv-LV" dirty="0" err="1"/>
              <a:t>mežizglītība</a:t>
            </a:r>
            <a:r>
              <a:rPr lang="lv-LV" dirty="0"/>
              <a:t>, mežzinātne un informācija </a:t>
            </a:r>
          </a:p>
          <a:p>
            <a:endParaRPr lang="lv-LV" dirty="0"/>
          </a:p>
          <a:p>
            <a:r>
              <a:rPr lang="lv-LV" dirty="0"/>
              <a:t>      Kopā 3 lapas</a:t>
            </a:r>
          </a:p>
          <a:p>
            <a:endParaRPr lang="lv-LV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BAF637A-AC8D-4FA2-8929-91EF2E0C0F87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71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98424"/>
            <a:ext cx="6096000" cy="1036642"/>
          </a:xfrm>
        </p:spPr>
        <p:txBody>
          <a:bodyPr>
            <a:normAutofit/>
          </a:bodyPr>
          <a:lstStyle/>
          <a:p>
            <a:r>
              <a:rPr lang="lv-LV" sz="3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Latvijas Meža politika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BAF637A-AC8D-4FA2-8929-91EF2E0C0F87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112" y="1097652"/>
            <a:ext cx="7298888" cy="568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5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BAF637A-AC8D-4FA2-8929-91EF2E0C0F87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7" name="Rounded Rectangle 6"/>
          <p:cNvSpPr/>
          <p:nvPr/>
        </p:nvSpPr>
        <p:spPr>
          <a:xfrm>
            <a:off x="809244" y="2520244"/>
            <a:ext cx="2208276" cy="1364742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Zeme – saimnieciskā darbība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473577" y="2518165"/>
            <a:ext cx="2324862" cy="1364742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Zeme - vide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50508" y="2537310"/>
            <a:ext cx="2208276" cy="13264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Zeme - telpa</a:t>
            </a:r>
          </a:p>
        </p:txBody>
      </p:sp>
      <p:cxnSp>
        <p:nvCxnSpPr>
          <p:cNvPr id="10" name="Straight Connector 9"/>
          <p:cNvCxnSpPr>
            <a:stCxn id="7" idx="2"/>
          </p:cNvCxnSpPr>
          <p:nvPr/>
        </p:nvCxnSpPr>
        <p:spPr>
          <a:xfrm flipH="1">
            <a:off x="1906524" y="3884986"/>
            <a:ext cx="6858" cy="594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7" idx="3"/>
            <a:endCxn id="8" idx="1"/>
          </p:cNvCxnSpPr>
          <p:nvPr/>
        </p:nvCxnSpPr>
        <p:spPr>
          <a:xfrm flipV="1">
            <a:off x="3017520" y="3200536"/>
            <a:ext cx="456057" cy="20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8" idx="3"/>
            <a:endCxn id="9" idx="1"/>
          </p:cNvCxnSpPr>
          <p:nvPr/>
        </p:nvCxnSpPr>
        <p:spPr>
          <a:xfrm>
            <a:off x="5798439" y="3200536"/>
            <a:ext cx="552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41748" y="3463531"/>
            <a:ext cx="0" cy="329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</p:cNvCxnSpPr>
          <p:nvPr/>
        </p:nvCxnSpPr>
        <p:spPr>
          <a:xfrm>
            <a:off x="7454646" y="3863762"/>
            <a:ext cx="0" cy="6747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882396" y="4458086"/>
            <a:ext cx="7804404" cy="12881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Zeme </a:t>
            </a:r>
            <a:r>
              <a:rPr lang="lv-LV" sz="19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finanšu </a:t>
            </a:r>
            <a:r>
              <a:rPr lang="lv-LV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informatīvā vide</a:t>
            </a:r>
          </a:p>
        </p:txBody>
      </p:sp>
      <p:sp>
        <p:nvSpPr>
          <p:cNvPr id="16" name="Title 15"/>
          <p:cNvSpPr txBox="1">
            <a:spLocks noGrp="1"/>
          </p:cNvSpPr>
          <p:nvPr>
            <p:ph type="title"/>
          </p:nvPr>
        </p:nvSpPr>
        <p:spPr>
          <a:xfrm>
            <a:off x="2621354" y="814550"/>
            <a:ext cx="6096000" cy="648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Zemes politikas ietvars  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4676533" y="3879733"/>
            <a:ext cx="6858" cy="594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17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7736" y="760145"/>
            <a:ext cx="5118410" cy="1036642"/>
          </a:xfrm>
        </p:spPr>
        <p:txBody>
          <a:bodyPr>
            <a:normAutofit/>
          </a:bodyPr>
          <a:lstStyle/>
          <a:p>
            <a:r>
              <a:rPr lang="lv-LV" sz="32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Zemes politikas ietvars</a:t>
            </a:r>
            <a:endParaRPr lang="lv-LV" sz="32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108437"/>
              </p:ext>
            </p:extLst>
          </p:nvPr>
        </p:nvGraphicFramePr>
        <p:xfrm>
          <a:off x="680224" y="2290087"/>
          <a:ext cx="8158976" cy="3686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1756"/>
                <a:gridCol w="5817220"/>
              </a:tblGrid>
              <a:tr h="1172049">
                <a:tc>
                  <a:txBody>
                    <a:bodyPr/>
                    <a:lstStyle/>
                    <a:p>
                      <a:pPr marL="0" marR="0" lvl="0" indent="0" algn="l" defTabSz="9395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20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Zeme – saimnieciskā darbība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95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20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Zemes izmantošana lauksaimniecībā, mežsaimniecībā</a:t>
                      </a:r>
                    </a:p>
                    <a:p>
                      <a:endParaRPr lang="lv-LV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050535">
                <a:tc>
                  <a:txBody>
                    <a:bodyPr/>
                    <a:lstStyle/>
                    <a:p>
                      <a:pPr marL="0" marR="0" lvl="0" indent="0" algn="l" defTabSz="9395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20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Zeme - vide</a:t>
                      </a:r>
                    </a:p>
                    <a:p>
                      <a:endParaRPr lang="lv-LV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95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20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Zemes/augsnes aizsardzība, zeme kā dabas kapitāls, zeme bioloģiskās daudzveidības saglabāšanai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91">
                <a:tc>
                  <a:txBody>
                    <a:bodyPr/>
                    <a:lstStyle/>
                    <a:p>
                      <a:pPr marL="0" marR="0" lvl="0" indent="0" algn="l" defTabSz="9395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20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Zeme - telpa</a:t>
                      </a:r>
                    </a:p>
                    <a:p>
                      <a:endParaRPr lang="lv-LV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95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20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Zeme infrastruktūras attīstībai, apbūvei, pilsētu teritorijas, ainava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2191">
                <a:tc>
                  <a:txBody>
                    <a:bodyPr/>
                    <a:lstStyle/>
                    <a:p>
                      <a:pPr marL="0" marR="0" lvl="0" indent="0" algn="l" defTabSz="9395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20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Zeme – finanses, informācija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95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20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NĪ nodokļu politika, NĪ tirgus attīstība, informācijas nodrošinājums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E7B2ECF-758E-4A57-9DD3-52E80A8BAA84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12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4542" y="2603643"/>
            <a:ext cx="3244516" cy="1036642"/>
          </a:xfrm>
        </p:spPr>
        <p:txBody>
          <a:bodyPr>
            <a:normAutofit/>
          </a:bodyPr>
          <a:lstStyle/>
          <a:p>
            <a:r>
              <a:rPr lang="lv-LV" sz="36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Daži fakti</a:t>
            </a:r>
            <a:endParaRPr lang="en-US" sz="3600" b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E7B2ECF-758E-4A57-9DD3-52E80A8BAA84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898" y="2568496"/>
            <a:ext cx="8541834" cy="1637371"/>
          </a:xfrm>
        </p:spPr>
        <p:txBody>
          <a:bodyPr>
            <a:normAutofit/>
          </a:bodyPr>
          <a:lstStyle/>
          <a:p>
            <a:pPr algn="ctr"/>
            <a:r>
              <a:rPr lang="lv-LV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Zemes politikas mērķi un principi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E7B2ECF-758E-4A57-9DD3-52E80A8BAA84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108461" y="-14177"/>
            <a:ext cx="6730739" cy="176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lv-LV" sz="2000" b="0" dirty="0" smtClean="0"/>
              <a:t/>
            </a:r>
            <a:br>
              <a:rPr lang="lv-LV" sz="2000" b="0" dirty="0" smtClean="0"/>
            </a:br>
            <a:endParaRPr lang="lv-LV" sz="2800" b="0" dirty="0">
              <a:solidFill>
                <a:srgbClr val="92D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43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9560" y="266664"/>
            <a:ext cx="2750634" cy="1036642"/>
          </a:xfrm>
        </p:spPr>
        <p:txBody>
          <a:bodyPr>
            <a:normAutofit/>
          </a:bodyPr>
          <a:lstStyle/>
          <a:p>
            <a:r>
              <a:rPr lang="lv-LV" sz="3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Koncepts</a:t>
            </a:r>
            <a:endParaRPr lang="lv-LV" sz="3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83420" y="6629400"/>
            <a:ext cx="1981200" cy="304800"/>
          </a:xfrm>
        </p:spPr>
        <p:txBody>
          <a:bodyPr/>
          <a:lstStyle/>
          <a:p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BAF637A-AC8D-4FA2-8929-91EF2E0C0F87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03970" y="2395840"/>
            <a:ext cx="2687593" cy="11309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Mērķis 1</a:t>
            </a:r>
            <a:endParaRPr lang="lv-LV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Down Arrow Callout 7"/>
          <p:cNvSpPr/>
          <p:nvPr/>
        </p:nvSpPr>
        <p:spPr>
          <a:xfrm>
            <a:off x="4867656" y="1741902"/>
            <a:ext cx="3675888" cy="713232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Rīcības politika / Principi</a:t>
            </a:r>
            <a:endParaRPr lang="lv-LV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41392" y="2556379"/>
            <a:ext cx="3346704" cy="35387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lv-LV" sz="2000" dirty="0" smtClean="0"/>
              <a:t> </a:t>
            </a:r>
          </a:p>
          <a:p>
            <a:pPr algn="ctr"/>
            <a:r>
              <a:rPr lang="lv-LV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  <a:p>
            <a:pPr algn="ctr"/>
            <a:r>
              <a:rPr lang="lv-LV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  <a:p>
            <a:pPr algn="ctr"/>
            <a:r>
              <a:rPr lang="lv-LV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  <a:p>
            <a:pPr algn="ctr"/>
            <a:r>
              <a:rPr lang="lv-LV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……..</a:t>
            </a:r>
            <a:endParaRPr lang="lv-LV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966935" y="4078855"/>
            <a:ext cx="941832" cy="24688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 bwMode="auto">
          <a:xfrm>
            <a:off x="1150210" y="3679912"/>
            <a:ext cx="2641353" cy="1200076"/>
          </a:xfrm>
          <a:prstGeom prst="roundRect">
            <a:avLst/>
          </a:prstGeom>
          <a:noFill/>
          <a:ln w="254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3957" tIns="46979" rIns="93957" bIns="46979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l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l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l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l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Mērķis 2 </a:t>
            </a:r>
            <a:endParaRPr lang="lv-LV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 bwMode="auto">
          <a:xfrm>
            <a:off x="1146717" y="5003544"/>
            <a:ext cx="2687593" cy="1130956"/>
          </a:xfrm>
          <a:prstGeom prst="roundRect">
            <a:avLst/>
          </a:prstGeom>
          <a:noFill/>
          <a:ln w="254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3957" tIns="46979" rIns="93957" bIns="46979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l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l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l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l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Mērķis 3 </a:t>
            </a:r>
            <a:endParaRPr lang="lv-LV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55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436759"/>
            <a:ext cx="6096000" cy="1036642"/>
          </a:xfrm>
        </p:spPr>
        <p:txBody>
          <a:bodyPr>
            <a:normAutofit/>
          </a:bodyPr>
          <a:lstStyle/>
          <a:p>
            <a:r>
              <a:rPr lang="lv-LV" sz="32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Zemes politikas mērķi</a:t>
            </a:r>
            <a:endParaRPr lang="lv-LV" sz="32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E7B2ECF-758E-4A57-9DD3-52E80A8BAA84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14" name="Rounded Rectangle 13"/>
          <p:cNvSpPr/>
          <p:nvPr/>
        </p:nvSpPr>
        <p:spPr>
          <a:xfrm>
            <a:off x="613317" y="2910078"/>
            <a:ext cx="2431635" cy="772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Zeme – saimnieciskā darbība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13317" y="3826764"/>
            <a:ext cx="2431635" cy="713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Zeme - vide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13317" y="4684014"/>
            <a:ext cx="2431635" cy="7863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Zeme - telpa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13317" y="5692140"/>
            <a:ext cx="2431635" cy="7220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Zeme – finanses, informācija</a:t>
            </a:r>
            <a:endParaRPr lang="lv-LV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328416" y="2910078"/>
            <a:ext cx="5358384" cy="713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lv-LV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Racionālas </a:t>
            </a:r>
            <a:r>
              <a:rPr lang="lv-LV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</a:t>
            </a:r>
            <a:r>
              <a:rPr lang="lv-LV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efektīvas apsaimniekošanas nodrošināšana</a:t>
            </a:r>
            <a:endParaRPr lang="lv-LV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328416" y="3826764"/>
            <a:ext cx="5358384" cy="713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lv-LV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Saglabāt zemi kā tīras vides, dabas vērtību un dzīvotspējīgu ekosistēmu pamatu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328416" y="4638907"/>
            <a:ext cx="5358384" cy="8314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lv-LV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Efektīva apbūves teritoriju izmantošana, atjaunojoties nevis izplešoties</a:t>
            </a:r>
            <a:endParaRPr lang="lv-LV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328416" y="5692140"/>
            <a:ext cx="5358384" cy="713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sz="1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Pilnveidot </a:t>
            </a:r>
            <a:r>
              <a:rPr lang="it-IT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finanšu un informatīvo </a:t>
            </a:r>
            <a:r>
              <a:rPr lang="it-IT" sz="1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vidi</a:t>
            </a:r>
            <a:r>
              <a:rPr lang="lv-LV" sz="1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kas sniedz atbalstu ilgtspējīgas zemes izmantošanai</a:t>
            </a:r>
            <a:endParaRPr lang="lv-LV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13317" y="1315844"/>
            <a:ext cx="8073483" cy="13061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Virsmērķis – zemes ilgtspējīga izmantošana, kas nodrošina ekonomisko izaugsmi un klimata noturīgu attīstību, ievērojot līdzsvaru starp saimniecisko darbību un bioloģisko daudzveidību</a:t>
            </a:r>
          </a:p>
        </p:txBody>
      </p:sp>
    </p:spTree>
    <p:extLst>
      <p:ext uri="{BB962C8B-B14F-4D97-AF65-F5344CB8AC3E}">
        <p14:creationId xmlns:p14="http://schemas.microsoft.com/office/powerpoint/2010/main" val="129253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37784" y="394082"/>
            <a:ext cx="6646127" cy="103394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Rīcības politika / principi</a:t>
            </a:r>
          </a:p>
          <a:p>
            <a:pPr algn="ctr"/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eme </a:t>
            </a:r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saimnieciskā </a:t>
            </a:r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darbība)</a:t>
            </a:r>
          </a:p>
        </p:txBody>
      </p:sp>
      <p:sp>
        <p:nvSpPr>
          <p:cNvPr id="7" name="Rectangle 6"/>
          <p:cNvSpPr/>
          <p:nvPr/>
        </p:nvSpPr>
        <p:spPr>
          <a:xfrm>
            <a:off x="602166" y="1696529"/>
            <a:ext cx="807348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Efektivitāti nodrošina, </a:t>
            </a:r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zemi izmantojot mērķiem</a:t>
            </a:r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kuriem tā savas kvalitātes un novietojuma dēļ ir vislabāk piemērota</a:t>
            </a:r>
          </a:p>
          <a:p>
            <a:endParaRPr lang="lv-LV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Jāsaglabā </a:t>
            </a:r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vērtīgākās </a:t>
            </a:r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zemes - </a:t>
            </a:r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tās nesadrumstalo un ierobežo zemes lietošanas veidu maiņu</a:t>
            </a:r>
          </a:p>
          <a:p>
            <a:endParaRPr lang="lv-LV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Neapsaimniekotās </a:t>
            </a:r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zemes prioritāri ir apmežojamas</a:t>
            </a:r>
          </a:p>
          <a:p>
            <a:endParaRPr lang="lv-LV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Uz </a:t>
            </a:r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citu lietošanas veidu prioritāri maina zemes ar zemāko kvalitātes </a:t>
            </a:r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novērtējumu</a:t>
            </a:r>
            <a:endParaRPr lang="lv-LV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lv-LV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Intensīvāka </a:t>
            </a:r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izmantošana tiek nodrošināta ar ieguldījumiem zemes kvalitātes uzlabošanā</a:t>
            </a:r>
          </a:p>
          <a:p>
            <a:endParaRPr lang="lv-LV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Atbalsts </a:t>
            </a:r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zemes </a:t>
            </a:r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konsolidācijai</a:t>
            </a:r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efektīvākai zemes un resursu izmantošanai</a:t>
            </a:r>
            <a:endParaRPr lang="lv-LV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75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C6742-73ED-4E77-B53C-B5196403B1ED}" type="slidenum">
              <a:rPr lang="lv-LV" smtClean="0"/>
              <a:t>24</a:t>
            </a:fld>
            <a:endParaRPr lang="lv-LV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909" y="161507"/>
            <a:ext cx="3996585" cy="39434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63" y="3233408"/>
            <a:ext cx="4811236" cy="28422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1805" y="1226634"/>
            <a:ext cx="37245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Kāpēc nepieciešama zemes konsolidācija?</a:t>
            </a:r>
            <a:endParaRPr lang="lv-LV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382" y="4155987"/>
            <a:ext cx="4181112" cy="270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5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254" y="4823147"/>
            <a:ext cx="2709746" cy="203485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466664" y="435007"/>
            <a:ext cx="6473004" cy="103695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Rīcības politika / principi </a:t>
            </a:r>
          </a:p>
          <a:p>
            <a:pPr algn="ctr"/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(zeme – vide)</a:t>
            </a:r>
            <a:endParaRPr lang="lv-LV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4108" y="1711577"/>
            <a:ext cx="816269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Īpašniekam </a:t>
            </a:r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 pienākums </a:t>
            </a:r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apsaimniekot zemi, </a:t>
            </a:r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saglabājot </a:t>
            </a:r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tās </a:t>
            </a:r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kvalitāti un augsnes bioloģisko </a:t>
            </a:r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daudzveidību</a:t>
            </a:r>
            <a:endParaRPr lang="lv-LV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Vainīgais </a:t>
            </a:r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 augsnes degradāciju sedz izdevumus </a:t>
            </a:r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rekultivācijai</a:t>
            </a:r>
          </a:p>
          <a:p>
            <a:endParaRPr lang="lv-LV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Aizsargājamo teritoriju attīstībā tiek nodrošināts līdzsvars starp vides un ekonomiskajām interesēm</a:t>
            </a:r>
          </a:p>
          <a:p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Kompensācijas par zemes izmantošanas ierobežojumiem tiek salāgotas ar ekonomiskajiem </a:t>
            </a:r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zaudējumiem</a:t>
            </a:r>
          </a:p>
          <a:p>
            <a:endParaRPr lang="lv-LV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Zemes </a:t>
            </a:r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lietošanas veidu maiņā tiek ievērots </a:t>
            </a:r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līdzsvars</a:t>
            </a:r>
            <a:endParaRPr lang="lv-LV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77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0224" y="1608207"/>
            <a:ext cx="782916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Jaunai </a:t>
            </a:r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apbūvei prioritāri </a:t>
            </a:r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paredz iepriekš apbūvētās un </a:t>
            </a:r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degradētās teritorijas </a:t>
            </a:r>
          </a:p>
          <a:p>
            <a:pPr algn="just"/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Jaunu apbūves zemju plānošana tiek regulēta, ņemot vērā iepriekš saplānoto teritoriju izmantošanas intensitāti</a:t>
            </a:r>
          </a:p>
          <a:p>
            <a:pPr algn="just"/>
            <a:endParaRPr lang="lv-LV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Apbūvi </a:t>
            </a:r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plāno vienlaicīgi ar tām nepieciešamo infrastruktūru</a:t>
            </a:r>
          </a:p>
          <a:p>
            <a:pPr algn="just"/>
            <a:endParaRPr lang="lv-LV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Apbūves </a:t>
            </a:r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teritorijas plāno, ievērojot klimata pārmaiņas un </a:t>
            </a:r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spējošas piemēroties</a:t>
            </a:r>
            <a:endParaRPr lang="lv-LV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lv-LV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Publiskās </a:t>
            </a:r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infrastruktūras attīstība kopā ar zemes konsolidāciju</a:t>
            </a:r>
          </a:p>
          <a:p>
            <a:pPr algn="just"/>
            <a:endParaRPr lang="lv-LV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Ainavu </a:t>
            </a:r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kvalitātes saglabāšana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11630" y="290043"/>
            <a:ext cx="6473004" cy="1003498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Rīcības politika / principi </a:t>
            </a:r>
          </a:p>
          <a:p>
            <a:pPr algn="ctr"/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(zeme – telpa)</a:t>
            </a:r>
            <a:endParaRPr lang="lv-LV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983" y="5018049"/>
            <a:ext cx="3401018" cy="183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2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80585" y="1732162"/>
            <a:ext cx="721935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Pašvaldības </a:t>
            </a:r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īpašumus izmanto uzņēmējdarbības veicināšanai</a:t>
            </a:r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infrastruktūras </a:t>
            </a:r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attīstībai, investīciju piesaistei</a:t>
            </a:r>
          </a:p>
          <a:p>
            <a:endParaRPr lang="lv-LV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NĪ nodokļa ieņēmumi primāri tiek ieguldīti infrastruktūras attīstībā (NĪN - infrastruktūras nodoklis)</a:t>
            </a:r>
          </a:p>
          <a:p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Ieņēmumi no dabas resursu izmantošanas atgriežas teritorijā</a:t>
            </a:r>
          </a:p>
          <a:p>
            <a:endParaRPr lang="lv-LV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Uz aktuāliem datiem </a:t>
            </a:r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balstīta attīstības </a:t>
            </a:r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plānošana</a:t>
            </a:r>
          </a:p>
          <a:p>
            <a:endParaRPr lang="lv-LV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Zemes īpašniekam ir pieejami atbalsta instrumenti infrastruktūras attīstībai</a:t>
            </a:r>
          </a:p>
          <a:p>
            <a:endParaRPr lang="lv-LV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emes apsaimniekotājiem ir nodrošinātas iespējams zināšanu un prasmju celšanai</a:t>
            </a:r>
          </a:p>
          <a:p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Latvijas zemes fonds – zemes izmantošanas efektivitātei</a:t>
            </a:r>
            <a:endParaRPr lang="lv-LV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466664" y="301083"/>
            <a:ext cx="6796390" cy="114824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Rīcības politika / principi </a:t>
            </a:r>
          </a:p>
          <a:p>
            <a:pPr algn="ctr"/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(zeme – </a:t>
            </a:r>
            <a:r>
              <a:rPr lang="fr-FR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tiesiskā</a:t>
            </a:r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fr-FR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finanšu</a:t>
            </a:r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 </a:t>
            </a:r>
            <a:r>
              <a:rPr lang="fr-FR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informatīvā</a:t>
            </a:r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vide</a:t>
            </a:r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lv-LV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90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E7B2ECF-758E-4A57-9DD3-52E80A8BAA84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108461" y="286905"/>
            <a:ext cx="6730739" cy="1419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lv-LV" sz="2000" b="0" dirty="0" smtClean="0"/>
              <a:t/>
            </a:r>
            <a:br>
              <a:rPr lang="lv-LV" sz="2000" b="0" dirty="0" smtClean="0"/>
            </a:br>
            <a:r>
              <a:rPr lang="lv-LV" sz="32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Zemju sadalījums 2030 +</a:t>
            </a:r>
          </a:p>
          <a:p>
            <a:pPr algn="ctr"/>
            <a:r>
              <a:rPr lang="lv-LV" sz="32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(% no kopējās valsts teritorijas)</a:t>
            </a:r>
            <a:endParaRPr lang="lv-LV" sz="32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9795" y="2676838"/>
            <a:ext cx="6757639" cy="2091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lv-LV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*Mežu platība – 55%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lv-LV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Lauksaimniecībā izmantojamā zeme – 32 %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lv-LV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Apbūvētās teritorijas – 4,9%</a:t>
            </a:r>
            <a:endParaRPr lang="lv-LV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lv-LV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*Īpaši </a:t>
            </a:r>
            <a:r>
              <a:rPr lang="lv-LV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aizsargājamo dabas </a:t>
            </a:r>
            <a:r>
              <a:rPr lang="lv-LV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teritorijas – </a:t>
            </a:r>
            <a:r>
              <a:rPr lang="lv-LV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11%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lv-LV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0654" y="5923533"/>
            <a:ext cx="825190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- Latvijas </a:t>
            </a:r>
            <a:r>
              <a:rPr lang="lv-LV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  <a:r>
              <a:rPr lang="lv-LV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iņojums ANO par </a:t>
            </a:r>
            <a:r>
              <a:rPr lang="lv-LV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Ilgtspējīgas attīstības mērķu ieviešanu</a:t>
            </a:r>
          </a:p>
        </p:txBody>
      </p:sp>
    </p:spTree>
    <p:extLst>
      <p:ext uri="{BB962C8B-B14F-4D97-AF65-F5344CB8AC3E}">
        <p14:creationId xmlns:p14="http://schemas.microsoft.com/office/powerpoint/2010/main" val="338643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83420" y="6629400"/>
            <a:ext cx="1981200" cy="304800"/>
          </a:xfrm>
        </p:spPr>
        <p:txBody>
          <a:bodyPr/>
          <a:lstStyle/>
          <a:p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BAF637A-AC8D-4FA2-8929-91EF2E0C0F87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61584" y="2342833"/>
            <a:ext cx="2687593" cy="350315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OMA stratēģija – 2050</a:t>
            </a:r>
            <a:endParaRPr lang="lv-LV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41392" y="2342833"/>
            <a:ext cx="3797808" cy="35387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lv-LV" sz="2000" dirty="0" smtClean="0"/>
              <a:t> </a:t>
            </a:r>
          </a:p>
          <a:p>
            <a:pPr algn="ctr"/>
            <a:r>
              <a:rPr lang="lv-LV" sz="20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Rīcības politika zemes izmantošanā</a:t>
            </a:r>
          </a:p>
          <a:p>
            <a:pPr algn="ctr"/>
            <a:r>
              <a:rPr lang="lv-LV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Palielinās meža platības CO</a:t>
            </a:r>
            <a:r>
              <a:rPr lang="lv-LV" sz="2000" baseline="-25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lv-LV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piesaistei</a:t>
            </a:r>
          </a:p>
          <a:p>
            <a:pPr algn="ctr"/>
            <a:r>
              <a:rPr lang="lv-LV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Līdzsvars starp ZLV</a:t>
            </a:r>
          </a:p>
          <a:p>
            <a:pPr algn="ctr"/>
            <a:r>
              <a:rPr lang="lv-LV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Cik izposta, tik atjauno</a:t>
            </a:r>
          </a:p>
          <a:p>
            <a:pPr algn="ctr"/>
            <a:r>
              <a:rPr lang="lv-LV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Augsnes auglības uzturēšana</a:t>
            </a:r>
          </a:p>
          <a:p>
            <a:pPr algn="ctr"/>
            <a:r>
              <a:rPr lang="lv-LV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Līdzsvars starp vides aizsardzības un ekonomiskajām vajadzībām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966935" y="4078855"/>
            <a:ext cx="941832" cy="24688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11" name="Right Arrow 10"/>
          <p:cNvSpPr/>
          <p:nvPr/>
        </p:nvSpPr>
        <p:spPr>
          <a:xfrm rot="10800000">
            <a:off x="3966935" y="4354700"/>
            <a:ext cx="941832" cy="24688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8369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E7B2ECF-758E-4A57-9DD3-52E80A8BAA84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76" y="1752601"/>
            <a:ext cx="849151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8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9560" y="266664"/>
            <a:ext cx="2750634" cy="1036642"/>
          </a:xfrm>
        </p:spPr>
        <p:txBody>
          <a:bodyPr>
            <a:normAutofit/>
          </a:bodyPr>
          <a:lstStyle/>
          <a:p>
            <a:r>
              <a:rPr lang="lv-LV" sz="3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Ieviešana</a:t>
            </a:r>
            <a:endParaRPr lang="lv-LV" sz="3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83420" y="6629400"/>
            <a:ext cx="1981200" cy="304800"/>
          </a:xfrm>
        </p:spPr>
        <p:txBody>
          <a:bodyPr/>
          <a:lstStyle/>
          <a:p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BAF637A-AC8D-4FA2-8929-91EF2E0C0F87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084955" y="1507045"/>
            <a:ext cx="2687593" cy="11309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lv-LV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Pašvaldību teritoriju attīstības plānojumi</a:t>
            </a:r>
            <a:endParaRPr lang="lv-LV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7519" y="2045773"/>
            <a:ext cx="3346704" cy="35387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lv-LV" sz="2000" dirty="0" smtClean="0">
              <a:solidFill>
                <a:schemeClr val="tx1"/>
              </a:solidFill>
            </a:endParaRPr>
          </a:p>
          <a:p>
            <a:pPr algn="ctr"/>
            <a:r>
              <a:rPr lang="lv-LV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Zemes politika</a:t>
            </a:r>
          </a:p>
          <a:p>
            <a:pPr algn="ctr"/>
            <a:r>
              <a:rPr lang="lv-LV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(mērķi, principi)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966935" y="4078855"/>
            <a:ext cx="941832" cy="24688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 bwMode="auto">
          <a:xfrm>
            <a:off x="5108074" y="2764331"/>
            <a:ext cx="2641353" cy="1200076"/>
          </a:xfrm>
          <a:prstGeom prst="roundRect">
            <a:avLst/>
          </a:prstGeom>
          <a:noFill/>
          <a:ln w="254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3957" tIns="46979" rIns="93957" bIns="46979" numCol="1" rtlCol="0" anchor="ctr" anchorCtr="0" compatLnSpc="1">
            <a:prstTxWarp prst="textNoShape">
              <a:avLst/>
            </a:prstTxWarp>
            <a:normAutofit fontScale="92500"/>
          </a:bodyPr>
          <a:lstStyle>
            <a:lvl1pPr marL="0" indent="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l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l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l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l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Lauku attīstības plāns</a:t>
            </a:r>
            <a:endParaRPr lang="lv-LV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 bwMode="auto">
          <a:xfrm>
            <a:off x="5108074" y="4134895"/>
            <a:ext cx="2687593" cy="1130956"/>
          </a:xfrm>
          <a:prstGeom prst="roundRect">
            <a:avLst/>
          </a:prstGeom>
          <a:noFill/>
          <a:ln w="254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3957" tIns="46979" rIns="93957" bIns="46979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l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l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l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l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Nozaru politikas</a:t>
            </a:r>
            <a:endParaRPr lang="lv-LV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Content Placeholder 6"/>
          <p:cNvSpPr txBox="1">
            <a:spLocks/>
          </p:cNvSpPr>
          <p:nvPr/>
        </p:nvSpPr>
        <p:spPr bwMode="auto">
          <a:xfrm>
            <a:off x="5084953" y="5346044"/>
            <a:ext cx="2687593" cy="1130956"/>
          </a:xfrm>
          <a:prstGeom prst="roundRect">
            <a:avLst/>
          </a:prstGeom>
          <a:noFill/>
          <a:ln w="254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3957" tIns="46979" rIns="93957" bIns="46979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l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l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l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l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NAP 2020 - </a:t>
            </a:r>
            <a:endParaRPr lang="lv-LV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70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52800" y="551693"/>
            <a:ext cx="5055220" cy="1066799"/>
          </a:xfrm>
        </p:spPr>
        <p:txBody>
          <a:bodyPr>
            <a:noAutofit/>
          </a:bodyPr>
          <a:lstStyle/>
          <a:p>
            <a:r>
              <a:rPr lang="lv-LV" sz="36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Tālākā virzība</a:t>
            </a:r>
            <a:endParaRPr lang="lv-LV" sz="36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E7B2ECF-758E-4A57-9DD3-52E80A8BAA84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82496" y="2416889"/>
            <a:ext cx="45943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lv-LV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Izskatīšana un diskusija Zemes politikas </a:t>
            </a:r>
          </a:p>
          <a:p>
            <a:r>
              <a:rPr lang="lv-LV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konsultatīvajā padomē -   </a:t>
            </a:r>
          </a:p>
          <a:p>
            <a:r>
              <a:rPr lang="lv-LV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lv-LV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30.jūnijs</a:t>
            </a:r>
          </a:p>
          <a:p>
            <a:r>
              <a:rPr lang="lv-LV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 Izsludināts saskaņošanai    </a:t>
            </a:r>
          </a:p>
          <a:p>
            <a:r>
              <a:rPr lang="lv-LV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lv-LV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Valsts sekretāru  </a:t>
            </a:r>
          </a:p>
          <a:p>
            <a:r>
              <a:rPr lang="lv-LV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lv-LV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sanāksmē - 15.jūlijs</a:t>
            </a:r>
          </a:p>
          <a:p>
            <a:r>
              <a:rPr lang="lv-LV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3) Pieņemts MK – 30.septembris</a:t>
            </a:r>
            <a:endParaRPr lang="lv-LV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799" y="1931646"/>
            <a:ext cx="4203384" cy="4203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E7B2ECF-758E-4A57-9DD3-52E80A8BAA84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sp>
        <p:nvSpPr>
          <p:cNvPr id="9" name="Rectangle 8"/>
          <p:cNvSpPr/>
          <p:nvPr/>
        </p:nvSpPr>
        <p:spPr>
          <a:xfrm>
            <a:off x="1295400" y="23436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v-LV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Atbildība</a:t>
            </a:r>
            <a:endParaRPr lang="lv-LV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86361" y="31041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v-LV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Ilgtspējība</a:t>
            </a:r>
            <a:endParaRPr lang="lv-LV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92244" y="386469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v-LV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Līdzsvarotība </a:t>
            </a:r>
            <a:endParaRPr lang="lv-LV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84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85800" y="3809999"/>
            <a:ext cx="7772400" cy="1375611"/>
          </a:xfrm>
        </p:spPr>
        <p:txBody>
          <a:bodyPr>
            <a:normAutofit fontScale="62500" lnSpcReduction="20000"/>
          </a:bodyPr>
          <a:lstStyle/>
          <a:p>
            <a:r>
              <a:rPr lang="lv-LV" sz="7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Paldies!</a:t>
            </a:r>
          </a:p>
          <a:p>
            <a:endParaRPr lang="lv-LV" sz="4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lv-LV" sz="28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tpd@varam.gov.lv</a:t>
            </a:r>
            <a:r>
              <a:rPr lang="lv-LV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E7B2ECF-758E-4A57-9DD3-52E80A8BAA84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489" y="435109"/>
            <a:ext cx="7089155" cy="44010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87805" y="5336549"/>
            <a:ext cx="3568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Latvija (2017) – 1,18 ha</a:t>
            </a:r>
            <a:endParaRPr lang="lv-LV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89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E7B2ECF-758E-4A57-9DD3-52E80A8BAA84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3074" name="Picture 2" descr="http://www.pkc.gov.lv/sites/default/files/inline-images/IAM_tulkojums%20LV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086" y="1051015"/>
            <a:ext cx="7213796" cy="363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90800" y="263942"/>
            <a:ext cx="5345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ANO Ilgtspējīgas attīstības mērķi</a:t>
            </a:r>
          </a:p>
        </p:txBody>
      </p:sp>
      <p:sp>
        <p:nvSpPr>
          <p:cNvPr id="3" name="Rectangle 2"/>
          <p:cNvSpPr/>
          <p:nvPr/>
        </p:nvSpPr>
        <p:spPr>
          <a:xfrm>
            <a:off x="733905" y="4720224"/>
            <a:ext cx="82539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11. </a:t>
            </a:r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Mērķis - Padarīt </a:t>
            </a:r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pilsētas un apdzīvotas vietas iekļaujošas, drošas, pielāgoties spējīgas un </a:t>
            </a:r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ilgtspējīgas</a:t>
            </a:r>
          </a:p>
          <a:p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15. </a:t>
            </a:r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Mērķis - Aizsargāt</a:t>
            </a:r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atjaunot un veicināt sauszemes ekosistēmu ilgtspējīgu izmantošanu, ilgtspējīgi apsaimniekot </a:t>
            </a:r>
            <a:r>
              <a:rPr lang="lv-LV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mežus un </a:t>
            </a:r>
            <a:r>
              <a:rPr lang="lv-LV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novērst zemes degradāciju, veicināt tās atjaunošanu un apstādināt bioloģiskās daudzveidības izzušanu</a:t>
            </a:r>
          </a:p>
        </p:txBody>
      </p:sp>
    </p:spTree>
    <p:extLst>
      <p:ext uri="{BB962C8B-B14F-4D97-AF65-F5344CB8AC3E}">
        <p14:creationId xmlns:p14="http://schemas.microsoft.com/office/powerpoint/2010/main" val="108044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07918" y="381000"/>
            <a:ext cx="7336082" cy="605325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E7B2ECF-758E-4A57-9DD3-52E80A8BAA84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77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3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Zemju platības Latvijā</a:t>
            </a:r>
            <a:endParaRPr lang="lv-LV" sz="3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988840"/>
            <a:ext cx="7632848" cy="4104456"/>
          </a:xfrm>
        </p:spPr>
        <p:txBody>
          <a:bodyPr>
            <a:noAutofit/>
          </a:bodyPr>
          <a:lstStyle/>
          <a:p>
            <a:r>
              <a:rPr lang="lv-LV" sz="2800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LIZ – aptuveni 36</a:t>
            </a:r>
            <a:r>
              <a:rPr lang="lv-LV" sz="28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lv-LV" sz="2800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</a:p>
          <a:p>
            <a:r>
              <a:rPr lang="lv-LV" sz="2800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Neapsaimniekota LIZ 13,1%</a:t>
            </a:r>
          </a:p>
          <a:p>
            <a:r>
              <a:rPr lang="lv-LV" sz="2800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Meži – aptuveni ( no 47,9 līdz 51,6%)</a:t>
            </a:r>
            <a:endParaRPr lang="lv-LV" sz="28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lv-LV" sz="2800" dirty="0" smtClean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lv-LV" sz="2800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Pilsētu un apbūves zemes  4,2% (+0,1)</a:t>
            </a:r>
          </a:p>
          <a:p>
            <a:r>
              <a:rPr lang="lv-LV" sz="2800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Uz vienu iedzīvotāju: </a:t>
            </a:r>
          </a:p>
          <a:p>
            <a:r>
              <a:rPr lang="lv-LV" sz="2800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Eiropā – 369 m</a:t>
            </a:r>
            <a:r>
              <a:rPr lang="lv-LV" sz="2800" baseline="30000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lv-LV" sz="2800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lv-LV" sz="2800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Latvijā – </a:t>
            </a:r>
            <a:r>
              <a:rPr lang="lv-LV" sz="28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655 m</a:t>
            </a:r>
            <a:r>
              <a:rPr lang="lv-LV" sz="2800" baseline="300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lv-LV" sz="28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7549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ttÄlu rezultÄti vaicÄjumam âlauku ainavaâ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141" y="3841839"/>
            <a:ext cx="4575717" cy="301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616745"/>
            <a:ext cx="6096000" cy="1036642"/>
          </a:xfrm>
        </p:spPr>
        <p:txBody>
          <a:bodyPr>
            <a:normAutofit/>
          </a:bodyPr>
          <a:lstStyle/>
          <a:p>
            <a:r>
              <a:rPr lang="lv-LV" sz="32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Kas ir mūsu pamatvērtības?</a:t>
            </a:r>
            <a:endParaRPr lang="lv-LV" sz="32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537" y="1752600"/>
            <a:ext cx="8809463" cy="2886307"/>
          </a:xfrm>
        </p:spPr>
        <p:txBody>
          <a:bodyPr>
            <a:normAutofit/>
          </a:bodyPr>
          <a:lstStyle/>
          <a:p>
            <a:r>
              <a:rPr lang="lv-LV" sz="2400" dirty="0" smtClean="0"/>
              <a:t>Dabas resursi </a:t>
            </a:r>
            <a:r>
              <a:rPr lang="lv-LV" sz="2400" dirty="0"/>
              <a:t>(</a:t>
            </a:r>
            <a:r>
              <a:rPr lang="lv-LV" sz="2400" dirty="0" smtClean="0"/>
              <a:t>kūdra), </a:t>
            </a:r>
            <a:r>
              <a:rPr lang="lv-LV" sz="2400" dirty="0"/>
              <a:t>tīra vide</a:t>
            </a:r>
            <a:endParaRPr lang="lv-LV" sz="2400" dirty="0" smtClean="0"/>
          </a:p>
          <a:p>
            <a:r>
              <a:rPr lang="lv-LV" sz="2400" dirty="0" smtClean="0"/>
              <a:t>Pieejams samērā kvalitatīvs </a:t>
            </a:r>
            <a:r>
              <a:rPr lang="lv-LV" sz="2400" dirty="0"/>
              <a:t>zemes </a:t>
            </a:r>
            <a:r>
              <a:rPr lang="lv-LV" sz="2400" dirty="0" smtClean="0"/>
              <a:t>resurss, kas pagaidām nav noplicināts un ar </a:t>
            </a:r>
            <a:r>
              <a:rPr lang="lv-LV" sz="2400" dirty="0"/>
              <a:t>ko </a:t>
            </a:r>
            <a:r>
              <a:rPr lang="lv-LV" sz="2400" dirty="0" smtClean="0"/>
              <a:t>varam konkurēt</a:t>
            </a:r>
          </a:p>
          <a:p>
            <a:endParaRPr lang="lv-LV" sz="2400" dirty="0" smtClean="0"/>
          </a:p>
          <a:p>
            <a:r>
              <a:rPr lang="lv-LV" sz="2400" dirty="0" smtClean="0"/>
              <a:t>Klimata mazāka nelabvēlīgā ietekme </a:t>
            </a:r>
          </a:p>
          <a:p>
            <a:r>
              <a:rPr lang="lv-LV" sz="2400" dirty="0" smtClean="0"/>
              <a:t>Labi </a:t>
            </a:r>
            <a:r>
              <a:rPr lang="lv-LV" sz="2400" dirty="0"/>
              <a:t>klimatiskie apstākļi, lai izaudzētu kvalitatīvu </a:t>
            </a:r>
            <a:r>
              <a:rPr lang="lv-LV" sz="2400" dirty="0" smtClean="0"/>
              <a:t>koksni</a:t>
            </a:r>
            <a:endParaRPr lang="lv-LV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BAF637A-AC8D-4FA2-8929-91EF2E0C0F87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84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806" y="2731294"/>
            <a:ext cx="8448906" cy="1036642"/>
          </a:xfrm>
        </p:spPr>
        <p:txBody>
          <a:bodyPr>
            <a:noAutofit/>
          </a:bodyPr>
          <a:lstStyle/>
          <a:p>
            <a:r>
              <a:rPr lang="lv-LV" sz="40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Nozares un zemes politikas izstrāde</a:t>
            </a:r>
            <a:endParaRPr lang="en-US" sz="4000" b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E7B2ECF-758E-4A57-9DD3-52E80A8BAA84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073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9_Prezentacija_templateL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tullapa_kontaktinformacij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89_Prezentacija_templateLV</Template>
  <TotalTime>7530</TotalTime>
  <Words>959</Words>
  <Application>Microsoft Office PowerPoint</Application>
  <PresentationFormat>On-screen Show (4:3)</PresentationFormat>
  <Paragraphs>246</Paragraphs>
  <Slides>33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Tahoma</vt:lpstr>
      <vt:lpstr>Times New Roman</vt:lpstr>
      <vt:lpstr>Verdana</vt:lpstr>
      <vt:lpstr>89_Prezentacija_templateLV</vt:lpstr>
      <vt:lpstr>Zemes politika 2030 + </vt:lpstr>
      <vt:lpstr>Daži fakti</vt:lpstr>
      <vt:lpstr>PowerPoint Presentation</vt:lpstr>
      <vt:lpstr>PowerPoint Presentation</vt:lpstr>
      <vt:lpstr>PowerPoint Presentation</vt:lpstr>
      <vt:lpstr>PowerPoint Presentation</vt:lpstr>
      <vt:lpstr>Zemju platības Latvijā</vt:lpstr>
      <vt:lpstr>Kas ir mūsu pamatvērtības?</vt:lpstr>
      <vt:lpstr>Nozares un zemes politikas izstrāde</vt:lpstr>
      <vt:lpstr>PowerPoint Presentation</vt:lpstr>
      <vt:lpstr>PowerPoint Presentation</vt:lpstr>
      <vt:lpstr>Intervijas ar nozaru ekspertiem</vt:lpstr>
      <vt:lpstr>PowerPoint Presentation</vt:lpstr>
      <vt:lpstr>PowerPoint Presentation</vt:lpstr>
      <vt:lpstr>PowerPoint Presentation</vt:lpstr>
      <vt:lpstr>PowerPoint Presentation</vt:lpstr>
      <vt:lpstr>Latvijas Meža politika</vt:lpstr>
      <vt:lpstr>Zemes politikas ietvars  </vt:lpstr>
      <vt:lpstr>Zemes politikas ietvars</vt:lpstr>
      <vt:lpstr>PowerPoint Presentation</vt:lpstr>
      <vt:lpstr>Koncepts</vt:lpstr>
      <vt:lpstr>Zemes politikas mērķi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Ieviešana</vt:lpstr>
      <vt:lpstr>Tālākā virzība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Dagnija</dc:creator>
  <cp:lastModifiedBy>Ilze Bolšteina</cp:lastModifiedBy>
  <cp:revision>450</cp:revision>
  <cp:lastPrinted>2018-05-29T11:30:53Z</cp:lastPrinted>
  <dcterms:created xsi:type="dcterms:W3CDTF">2014-11-20T14:46:47Z</dcterms:created>
  <dcterms:modified xsi:type="dcterms:W3CDTF">2018-05-29T11:43:35Z</dcterms:modified>
</cp:coreProperties>
</file>